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80" r:id="rId4"/>
    <p:sldId id="258" r:id="rId5"/>
    <p:sldId id="273" r:id="rId6"/>
    <p:sldId id="274" r:id="rId7"/>
    <p:sldId id="275" r:id="rId8"/>
    <p:sldId id="276" r:id="rId9"/>
    <p:sldId id="278" r:id="rId10"/>
    <p:sldId id="277" r:id="rId11"/>
    <p:sldId id="279" r:id="rId12"/>
    <p:sldId id="259" r:id="rId13"/>
    <p:sldId id="260" r:id="rId14"/>
    <p:sldId id="261" r:id="rId15"/>
    <p:sldId id="262" r:id="rId16"/>
    <p:sldId id="263" r:id="rId17"/>
    <p:sldId id="264" r:id="rId18"/>
    <p:sldId id="265" r:id="rId19"/>
    <p:sldId id="266" r:id="rId20"/>
    <p:sldId id="267" r:id="rId21"/>
    <p:sldId id="268" r:id="rId22"/>
    <p:sldId id="291" r:id="rId23"/>
    <p:sldId id="269" r:id="rId24"/>
    <p:sldId id="270" r:id="rId25"/>
    <p:sldId id="271" r:id="rId26"/>
    <p:sldId id="272" r:id="rId27"/>
    <p:sldId id="281" r:id="rId28"/>
    <p:sldId id="282" r:id="rId29"/>
    <p:sldId id="283" r:id="rId30"/>
    <p:sldId id="284" r:id="rId31"/>
    <p:sldId id="285" r:id="rId32"/>
    <p:sldId id="288" r:id="rId33"/>
    <p:sldId id="286" r:id="rId34"/>
    <p:sldId id="287" r:id="rId35"/>
    <p:sldId id="290"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7C347-D8CD-6F4B-8062-BFCCD9B25624}"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7B2CD-D44F-BA4D-BF0B-7C3E93B2A9A7}" type="slidenum">
              <a:rPr lang="en-US" smtClean="0"/>
              <a:t>‹#›</a:t>
            </a:fld>
            <a:endParaRPr lang="en-US"/>
          </a:p>
        </p:txBody>
      </p:sp>
    </p:spTree>
    <p:extLst>
      <p:ext uri="{BB962C8B-B14F-4D97-AF65-F5344CB8AC3E}">
        <p14:creationId xmlns:p14="http://schemas.microsoft.com/office/powerpoint/2010/main" val="3003421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Demo: Frequency Generator</a:t>
            </a:r>
          </a:p>
          <a:p>
            <a:endParaRPr lang="en-US" dirty="0"/>
          </a:p>
        </p:txBody>
      </p:sp>
      <p:sp>
        <p:nvSpPr>
          <p:cNvPr id="4" name="Slide Number Placeholder 3"/>
          <p:cNvSpPr>
            <a:spLocks noGrp="1"/>
          </p:cNvSpPr>
          <p:nvPr>
            <p:ph type="sldNum" sz="quarter" idx="10"/>
          </p:nvPr>
        </p:nvSpPr>
        <p:spPr/>
        <p:txBody>
          <a:bodyPr/>
          <a:lstStyle/>
          <a:p>
            <a:fld id="{7937B2CD-D44F-BA4D-BF0B-7C3E93B2A9A7}" type="slidenum">
              <a:rPr lang="en-US" smtClean="0"/>
              <a:t>18</a:t>
            </a:fld>
            <a:endParaRPr lang="en-US"/>
          </a:p>
        </p:txBody>
      </p:sp>
    </p:spTree>
    <p:extLst>
      <p:ext uri="{BB962C8B-B14F-4D97-AF65-F5344CB8AC3E}">
        <p14:creationId xmlns:p14="http://schemas.microsoft.com/office/powerpoint/2010/main" val="110492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is it we can hear sounds, and when will those sounds cause pain? </a:t>
            </a:r>
          </a:p>
          <a:p>
            <a:r>
              <a:rPr lang="en-US" dirty="0" smtClean="0"/>
              <a:t>Be</a:t>
            </a:r>
            <a:r>
              <a:rPr lang="en-US" baseline="0" dirty="0" smtClean="0"/>
              <a:t> careful to stay away from the top area because it will damage your ears. </a:t>
            </a:r>
          </a:p>
          <a:p>
            <a:r>
              <a:rPr lang="en-US" baseline="0" dirty="0" smtClean="0"/>
              <a:t>Most of human life is I the middle. Music region is bigger than the speech region. </a:t>
            </a:r>
            <a:endParaRPr lang="en-US" dirty="0"/>
          </a:p>
        </p:txBody>
      </p:sp>
      <p:sp>
        <p:nvSpPr>
          <p:cNvPr id="4" name="Slide Number Placeholder 3"/>
          <p:cNvSpPr>
            <a:spLocks noGrp="1"/>
          </p:cNvSpPr>
          <p:nvPr>
            <p:ph type="sldNum" sz="quarter" idx="10"/>
          </p:nvPr>
        </p:nvSpPr>
        <p:spPr/>
        <p:txBody>
          <a:bodyPr/>
          <a:lstStyle/>
          <a:p>
            <a:fld id="{7937B2CD-D44F-BA4D-BF0B-7C3E93B2A9A7}" type="slidenum">
              <a:rPr lang="en-US" smtClean="0"/>
              <a:t>20</a:t>
            </a:fld>
            <a:endParaRPr lang="en-US"/>
          </a:p>
        </p:txBody>
      </p:sp>
    </p:spTree>
    <p:extLst>
      <p:ext uri="{BB962C8B-B14F-4D97-AF65-F5344CB8AC3E}">
        <p14:creationId xmlns:p14="http://schemas.microsoft.com/office/powerpoint/2010/main" val="416083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Phon</a:t>
            </a:r>
            <a:r>
              <a:rPr lang="en-US" dirty="0" smtClean="0"/>
              <a:t> = ear sensitivity curve</a:t>
            </a:r>
            <a:endParaRPr lang="en-US" dirty="0"/>
          </a:p>
        </p:txBody>
      </p:sp>
      <p:sp>
        <p:nvSpPr>
          <p:cNvPr id="4" name="Slide Number Placeholder 3"/>
          <p:cNvSpPr>
            <a:spLocks noGrp="1"/>
          </p:cNvSpPr>
          <p:nvPr>
            <p:ph type="sldNum" sz="quarter" idx="10"/>
          </p:nvPr>
        </p:nvSpPr>
        <p:spPr/>
        <p:txBody>
          <a:bodyPr/>
          <a:lstStyle/>
          <a:p>
            <a:fld id="{7937B2CD-D44F-BA4D-BF0B-7C3E93B2A9A7}" type="slidenum">
              <a:rPr lang="en-US" smtClean="0"/>
              <a:t>32</a:t>
            </a:fld>
            <a:endParaRPr lang="en-US"/>
          </a:p>
        </p:txBody>
      </p:sp>
    </p:spTree>
    <p:extLst>
      <p:ext uri="{BB962C8B-B14F-4D97-AF65-F5344CB8AC3E}">
        <p14:creationId xmlns:p14="http://schemas.microsoft.com/office/powerpoint/2010/main" val="83513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F4D93-FD0A-EF45-9D64-9CB84BC5969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28103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4D93-FD0A-EF45-9D64-9CB84BC5969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157423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4D93-FD0A-EF45-9D64-9CB84BC5969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10299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F4D93-FD0A-EF45-9D64-9CB84BC5969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342889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F4D93-FD0A-EF45-9D64-9CB84BC5969E}"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294561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F4D93-FD0A-EF45-9D64-9CB84BC5969E}"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9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F4D93-FD0A-EF45-9D64-9CB84BC5969E}"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178948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F4D93-FD0A-EF45-9D64-9CB84BC5969E}"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331343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F4D93-FD0A-EF45-9D64-9CB84BC5969E}"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271159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F4D93-FD0A-EF45-9D64-9CB84BC5969E}"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221793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F4D93-FD0A-EF45-9D64-9CB84BC5969E}"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40AE9-366A-4C44-BE1A-D8EBEEC909D6}" type="slidenum">
              <a:rPr lang="en-US" smtClean="0"/>
              <a:t>‹#›</a:t>
            </a:fld>
            <a:endParaRPr lang="en-US"/>
          </a:p>
        </p:txBody>
      </p:sp>
    </p:spTree>
    <p:extLst>
      <p:ext uri="{BB962C8B-B14F-4D97-AF65-F5344CB8AC3E}">
        <p14:creationId xmlns:p14="http://schemas.microsoft.com/office/powerpoint/2010/main" val="250468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F4D93-FD0A-EF45-9D64-9CB84BC5969E}"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40AE9-366A-4C44-BE1A-D8EBEEC909D6}" type="slidenum">
              <a:rPr lang="en-US" smtClean="0"/>
              <a:t>‹#›</a:t>
            </a:fld>
            <a:endParaRPr lang="en-US"/>
          </a:p>
        </p:txBody>
      </p:sp>
    </p:spTree>
    <p:extLst>
      <p:ext uri="{BB962C8B-B14F-4D97-AF65-F5344CB8AC3E}">
        <p14:creationId xmlns:p14="http://schemas.microsoft.com/office/powerpoint/2010/main" val="398185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kettering.edu/~drussell/Demos/doppler/doppler.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Sound – Part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6187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2:</a:t>
            </a:r>
            <a:endParaRPr lang="en-US" dirty="0"/>
          </a:p>
        </p:txBody>
      </p:sp>
      <p:sp>
        <p:nvSpPr>
          <p:cNvPr id="3" name="Content Placeholder 2"/>
          <p:cNvSpPr>
            <a:spLocks noGrp="1"/>
          </p:cNvSpPr>
          <p:nvPr>
            <p:ph idx="1"/>
          </p:nvPr>
        </p:nvSpPr>
        <p:spPr/>
        <p:txBody>
          <a:bodyPr/>
          <a:lstStyle/>
          <a:p>
            <a:r>
              <a:rPr lang="en-US" dirty="0" smtClean="0"/>
              <a:t>The </a:t>
            </a:r>
            <a:r>
              <a:rPr lang="en-US" dirty="0"/>
              <a:t>bulk modulus of elasticity of water is 2</a:t>
            </a:r>
            <a:r>
              <a:rPr lang="en-US" b="1" dirty="0"/>
              <a:t>.</a:t>
            </a:r>
            <a:r>
              <a:rPr lang="en-US" dirty="0"/>
              <a:t>1x10</a:t>
            </a:r>
            <a:r>
              <a:rPr lang="en-US" baseline="30000" dirty="0"/>
              <a:t>9 </a:t>
            </a:r>
            <a:r>
              <a:rPr lang="en-US" dirty="0"/>
              <a:t>N/m</a:t>
            </a:r>
            <a:r>
              <a:rPr lang="en-US" baseline="30000" dirty="0"/>
              <a:t>2</a:t>
            </a:r>
            <a:r>
              <a:rPr lang="en-US" dirty="0"/>
              <a:t> and its mass density is 1000 kg/m</a:t>
            </a:r>
            <a:r>
              <a:rPr lang="en-US" baseline="30000" dirty="0"/>
              <a:t>3</a:t>
            </a:r>
            <a:r>
              <a:rPr lang="en-US" b="1" dirty="0"/>
              <a:t>.</a:t>
            </a:r>
            <a:r>
              <a:rPr lang="en-US" dirty="0"/>
              <a:t>  Calculate the speed of sound waves in water</a:t>
            </a:r>
            <a:r>
              <a:rPr lang="en-US" b="1" dirty="0"/>
              <a:t>.</a:t>
            </a:r>
            <a:endParaRPr lang="en-US" dirty="0"/>
          </a:p>
          <a:p>
            <a:r>
              <a:rPr lang="en-US" dirty="0"/>
              <a:t>Solution:  Using the formula  </a:t>
            </a:r>
            <a:endParaRPr lang="en-US" dirty="0" smtClean="0"/>
          </a:p>
          <a:p>
            <a:r>
              <a:rPr lang="en-US" dirty="0" smtClean="0"/>
              <a:t>v </a:t>
            </a:r>
            <a:r>
              <a:rPr lang="en-US" dirty="0"/>
              <a:t>= (</a:t>
            </a:r>
            <a:r>
              <a:rPr lang="en-US" b="1" dirty="0"/>
              <a:t>B </a:t>
            </a:r>
            <a:r>
              <a:rPr lang="en-US" dirty="0"/>
              <a:t>/</a:t>
            </a:r>
            <a:r>
              <a:rPr lang="en-US" i="1" dirty="0"/>
              <a:t> ρ</a:t>
            </a:r>
            <a:r>
              <a:rPr lang="en-US" b="1" dirty="0"/>
              <a:t> </a:t>
            </a:r>
            <a:r>
              <a:rPr lang="en-US" dirty="0"/>
              <a:t>)0</a:t>
            </a:r>
            <a:r>
              <a:rPr lang="en-US" b="1" dirty="0"/>
              <a:t>.</a:t>
            </a:r>
            <a:r>
              <a:rPr lang="en-US" dirty="0"/>
              <a:t>5,  we get:  v = [2</a:t>
            </a:r>
            <a:r>
              <a:rPr lang="en-US" b="1" dirty="0"/>
              <a:t>.</a:t>
            </a:r>
            <a:r>
              <a:rPr lang="en-US" dirty="0"/>
              <a:t>1x10</a:t>
            </a:r>
            <a:r>
              <a:rPr lang="en-US" baseline="30000" dirty="0"/>
              <a:t>9</a:t>
            </a:r>
            <a:r>
              <a:rPr lang="en-US" dirty="0"/>
              <a:t> / 1000]0</a:t>
            </a:r>
            <a:r>
              <a:rPr lang="en-US" b="1" dirty="0"/>
              <a:t>.</a:t>
            </a:r>
            <a:r>
              <a:rPr lang="en-US" dirty="0"/>
              <a:t>5 m/s  =  1400 m/s</a:t>
            </a:r>
            <a:r>
              <a:rPr lang="en-US" b="1" dirty="0"/>
              <a:t>.</a:t>
            </a:r>
            <a:endParaRPr lang="en-US" dirty="0"/>
          </a:p>
          <a:p>
            <a:endParaRPr lang="en-US" dirty="0"/>
          </a:p>
        </p:txBody>
      </p:sp>
    </p:spTree>
    <p:extLst>
      <p:ext uri="{BB962C8B-B14F-4D97-AF65-F5344CB8AC3E}">
        <p14:creationId xmlns:p14="http://schemas.microsoft.com/office/powerpoint/2010/main" val="26496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83" r="2659"/>
          <a:stretch/>
        </p:blipFill>
        <p:spPr>
          <a:xfrm>
            <a:off x="-25679" y="2273087"/>
            <a:ext cx="9169679" cy="3722358"/>
          </a:xfrm>
        </p:spPr>
      </p:pic>
    </p:spTree>
    <p:extLst>
      <p:ext uri="{BB962C8B-B14F-4D97-AF65-F5344CB8AC3E}">
        <p14:creationId xmlns:p14="http://schemas.microsoft.com/office/powerpoint/2010/main" val="424503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Wave Behaviors</a:t>
            </a:r>
            <a:endParaRPr lang="en-US" dirty="0"/>
          </a:p>
        </p:txBody>
      </p:sp>
      <p:sp>
        <p:nvSpPr>
          <p:cNvPr id="3" name="Content Placeholder 2"/>
          <p:cNvSpPr>
            <a:spLocks noGrp="1"/>
          </p:cNvSpPr>
          <p:nvPr>
            <p:ph idx="1"/>
          </p:nvPr>
        </p:nvSpPr>
        <p:spPr>
          <a:xfrm>
            <a:off x="457200" y="1600200"/>
            <a:ext cx="8229600" cy="5066392"/>
          </a:xfrm>
        </p:spPr>
        <p:txBody>
          <a:bodyPr>
            <a:normAutofit fontScale="92500" lnSpcReduction="10000"/>
          </a:bodyPr>
          <a:lstStyle/>
          <a:p>
            <a:r>
              <a:rPr lang="en-US" b="1" dirty="0" smtClean="0"/>
              <a:t>Interference:</a:t>
            </a:r>
            <a:r>
              <a:rPr lang="en-US" dirty="0" smtClean="0"/>
              <a:t> When two waves occupy the same space at the same time. This can’t happen with physical objects, but since waves are energy being transported this can occur.</a:t>
            </a:r>
          </a:p>
          <a:p>
            <a:r>
              <a:rPr lang="en-US" b="1" dirty="0" smtClean="0"/>
              <a:t>Reflection:</a:t>
            </a:r>
            <a:r>
              <a:rPr lang="en-US" dirty="0" smtClean="0"/>
              <a:t>  When a wave bounces off a boundary. The energy returns in the same direction from which it came. </a:t>
            </a:r>
          </a:p>
          <a:p>
            <a:r>
              <a:rPr lang="en-US" sz="2600" dirty="0" smtClean="0"/>
              <a:t>For Optics – </a:t>
            </a:r>
          </a:p>
          <a:p>
            <a:r>
              <a:rPr lang="en-US" sz="2600" b="1" dirty="0" smtClean="0"/>
              <a:t>Refraction:</a:t>
            </a:r>
            <a:r>
              <a:rPr lang="en-US" sz="2600" dirty="0" smtClean="0"/>
              <a:t> When a waves changes speed (and often direction) when it enters a new medium. </a:t>
            </a:r>
          </a:p>
          <a:p>
            <a:r>
              <a:rPr lang="en-US" sz="2600" b="1" dirty="0" smtClean="0"/>
              <a:t>Diffraction: </a:t>
            </a:r>
            <a:r>
              <a:rPr lang="en-US" sz="2600" dirty="0" smtClean="0"/>
              <a:t>The bending of a wave around a boundary. Also used mostly in optics.  </a:t>
            </a:r>
          </a:p>
          <a:p>
            <a:endParaRPr lang="en-US" dirty="0"/>
          </a:p>
        </p:txBody>
      </p:sp>
    </p:spTree>
    <p:extLst>
      <p:ext uri="{BB962C8B-B14F-4D97-AF65-F5344CB8AC3E}">
        <p14:creationId xmlns:p14="http://schemas.microsoft.com/office/powerpoint/2010/main" val="334778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Constructive and </a:t>
            </a:r>
            <a:r>
              <a:rPr lang="en-US" dirty="0"/>
              <a:t>D</a:t>
            </a:r>
            <a:r>
              <a:rPr lang="en-US" dirty="0" smtClean="0"/>
              <a:t>estructive Interference: </a:t>
            </a:r>
            <a:endParaRPr lang="en-US" dirty="0"/>
          </a:p>
        </p:txBody>
      </p:sp>
      <p:sp>
        <p:nvSpPr>
          <p:cNvPr id="3" name="Content Placeholder 2"/>
          <p:cNvSpPr>
            <a:spLocks noGrp="1"/>
          </p:cNvSpPr>
          <p:nvPr>
            <p:ph idx="1"/>
          </p:nvPr>
        </p:nvSpPr>
        <p:spPr/>
        <p:txBody>
          <a:bodyPr/>
          <a:lstStyle/>
          <a:p>
            <a:r>
              <a:rPr lang="en-US" dirty="0" smtClean="0"/>
              <a:t>When two or more waves are occupying the same space, one must use “</a:t>
            </a:r>
            <a:r>
              <a:rPr lang="en-US" dirty="0" err="1" smtClean="0"/>
              <a:t>superpostion</a:t>
            </a:r>
            <a:r>
              <a:rPr lang="en-US" dirty="0" smtClean="0"/>
              <a:t>” to determine the new effect. You add together algebraically the heights of the waves. </a:t>
            </a:r>
          </a:p>
          <a:p>
            <a:r>
              <a:rPr lang="en-US" b="1" dirty="0" smtClean="0"/>
              <a:t>Constructive</a:t>
            </a:r>
            <a:r>
              <a:rPr lang="en-US" dirty="0" smtClean="0"/>
              <a:t> is when the waves interfere and the displacements have the same orientation.</a:t>
            </a:r>
          </a:p>
          <a:p>
            <a:r>
              <a:rPr lang="en-US" b="1" dirty="0" smtClean="0"/>
              <a:t>Destructive </a:t>
            </a:r>
            <a:r>
              <a:rPr lang="en-US" dirty="0" smtClean="0"/>
              <a:t>is when the waves interfere and have opposite orientation. </a:t>
            </a:r>
          </a:p>
          <a:p>
            <a:endParaRPr lang="en-US" dirty="0"/>
          </a:p>
        </p:txBody>
      </p:sp>
    </p:spTree>
    <p:extLst>
      <p:ext uri="{BB962C8B-B14F-4D97-AF65-F5344CB8AC3E}">
        <p14:creationId xmlns:p14="http://schemas.microsoft.com/office/powerpoint/2010/main" val="1440999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Snap shot from general wave behavior 4: 40</a:t>
            </a:r>
            <a:endParaRPr lang="en-US" dirty="0"/>
          </a:p>
        </p:txBody>
      </p:sp>
    </p:spTree>
    <p:extLst>
      <p:ext uri="{BB962C8B-B14F-4D97-AF65-F5344CB8AC3E}">
        <p14:creationId xmlns:p14="http://schemas.microsoft.com/office/powerpoint/2010/main" val="2101152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Fixed end reflection vs. Free End Reflection: </a:t>
            </a:r>
            <a:endParaRPr lang="en-US" dirty="0"/>
          </a:p>
        </p:txBody>
      </p:sp>
      <p:sp>
        <p:nvSpPr>
          <p:cNvPr id="3" name="Content Placeholder 2"/>
          <p:cNvSpPr>
            <a:spLocks noGrp="1"/>
          </p:cNvSpPr>
          <p:nvPr>
            <p:ph idx="1"/>
          </p:nvPr>
        </p:nvSpPr>
        <p:spPr/>
        <p:txBody>
          <a:bodyPr/>
          <a:lstStyle/>
          <a:p>
            <a:r>
              <a:rPr lang="en-US" dirty="0" smtClean="0"/>
              <a:t>Dan Russell</a:t>
            </a:r>
          </a:p>
          <a:p>
            <a:endParaRPr lang="en-US" dirty="0"/>
          </a:p>
        </p:txBody>
      </p:sp>
    </p:spTree>
    <p:extLst>
      <p:ext uri="{BB962C8B-B14F-4D97-AF65-F5344CB8AC3E}">
        <p14:creationId xmlns:p14="http://schemas.microsoft.com/office/powerpoint/2010/main" val="420529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467" t="27411" r="11512" b="16780"/>
          <a:stretch/>
        </p:blipFill>
        <p:spPr bwMode="auto">
          <a:xfrm>
            <a:off x="0" y="0"/>
            <a:ext cx="917876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739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Snap shot 2:02 Sound</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54" t="27005" r="11497" b="17113"/>
          <a:stretch/>
        </p:blipFill>
        <p:spPr bwMode="auto">
          <a:xfrm>
            <a:off x="125260" y="388307"/>
            <a:ext cx="8636577" cy="646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075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Audible Range</a:t>
            </a:r>
            <a:endParaRPr lang="en-US"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1941" t="26084" r="10770" b="17456"/>
          <a:stretch/>
        </p:blipFill>
        <p:spPr bwMode="auto">
          <a:xfrm>
            <a:off x="25051" y="601248"/>
            <a:ext cx="8492647" cy="627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562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Ways Humans Can Physically Distinguish Sounds:</a:t>
            </a:r>
            <a:endParaRPr lang="en-US" dirty="0"/>
          </a:p>
        </p:txBody>
      </p:sp>
      <p:sp>
        <p:nvSpPr>
          <p:cNvPr id="3" name="Content Placeholder 2"/>
          <p:cNvSpPr>
            <a:spLocks noGrp="1"/>
          </p:cNvSpPr>
          <p:nvPr>
            <p:ph idx="1"/>
          </p:nvPr>
        </p:nvSpPr>
        <p:spPr>
          <a:xfrm>
            <a:off x="457200" y="1417638"/>
            <a:ext cx="8229600" cy="5257800"/>
          </a:xfrm>
        </p:spPr>
        <p:txBody>
          <a:bodyPr>
            <a:normAutofit fontScale="55000" lnSpcReduction="20000"/>
          </a:bodyPr>
          <a:lstStyle/>
          <a:p>
            <a:pPr marL="0" indent="0">
              <a:buNone/>
            </a:pPr>
            <a:r>
              <a:rPr lang="en-US" sz="5100" b="1" dirty="0" smtClean="0"/>
              <a:t>Frequency</a:t>
            </a:r>
            <a:r>
              <a:rPr lang="en-US" sz="5100" dirty="0" smtClean="0"/>
              <a:t> </a:t>
            </a:r>
            <a:endParaRPr lang="en-US" sz="5100" dirty="0" smtClean="0"/>
          </a:p>
          <a:p>
            <a:r>
              <a:rPr lang="en-US" sz="5100" dirty="0" smtClean="0"/>
              <a:t>– Interpreted by the brain as pitch</a:t>
            </a:r>
          </a:p>
          <a:p>
            <a:endParaRPr lang="en-US" sz="5100" dirty="0" smtClean="0"/>
          </a:p>
          <a:p>
            <a:r>
              <a:rPr lang="en-US" sz="5100" b="1" dirty="0" smtClean="0"/>
              <a:t>Intensity </a:t>
            </a:r>
          </a:p>
          <a:p>
            <a:r>
              <a:rPr lang="en-US" sz="5100" dirty="0" smtClean="0"/>
              <a:t>– Interpreted by the brain as loudness</a:t>
            </a:r>
          </a:p>
          <a:p>
            <a:r>
              <a:rPr lang="en-US" sz="5100" dirty="0" smtClean="0"/>
              <a:t>Note: intensity is a physical measurement of any wave but loudness is the interpretation of the brain. Volume does not go up in a linear way. </a:t>
            </a:r>
          </a:p>
          <a:p>
            <a:endParaRPr lang="en-US" sz="5100" dirty="0" smtClean="0"/>
          </a:p>
          <a:p>
            <a:r>
              <a:rPr lang="en-US" sz="5100" b="1" dirty="0" smtClean="0"/>
              <a:t>Harmonic content </a:t>
            </a:r>
          </a:p>
          <a:p>
            <a:r>
              <a:rPr lang="en-US" sz="5100" dirty="0" smtClean="0"/>
              <a:t>- Interpreted by the brain as timbre (layering of frequencies)</a:t>
            </a:r>
            <a:endParaRPr lang="en-US" sz="51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932" t="50000" r="11781" b="25000"/>
          <a:stretch/>
        </p:blipFill>
        <p:spPr bwMode="auto">
          <a:xfrm>
            <a:off x="6713950" y="1290181"/>
            <a:ext cx="2242159" cy="229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0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 </a:t>
            </a:r>
            <a:endParaRPr lang="en-US" dirty="0"/>
          </a:p>
        </p:txBody>
      </p:sp>
      <p:sp>
        <p:nvSpPr>
          <p:cNvPr id="3" name="Content Placeholder 2"/>
          <p:cNvSpPr>
            <a:spLocks noGrp="1"/>
          </p:cNvSpPr>
          <p:nvPr>
            <p:ph idx="1"/>
          </p:nvPr>
        </p:nvSpPr>
        <p:spPr/>
        <p:txBody>
          <a:bodyPr>
            <a:noAutofit/>
          </a:bodyPr>
          <a:lstStyle/>
          <a:p>
            <a:r>
              <a:rPr lang="en-US" sz="2800" dirty="0" smtClean="0"/>
              <a:t>In general, the speed of sound is:</a:t>
            </a:r>
          </a:p>
          <a:p>
            <a:r>
              <a:rPr lang="en-US" sz="2800" dirty="0" smtClean="0"/>
              <a:t>Speed in solids&gt;speed in liquids&gt;speed in gases</a:t>
            </a:r>
          </a:p>
          <a:p>
            <a:endParaRPr lang="en-US" sz="2800" dirty="0"/>
          </a:p>
          <a:p>
            <a:r>
              <a:rPr lang="en-US" sz="2800" dirty="0" smtClean="0"/>
              <a:t>Speed of sound in air: </a:t>
            </a:r>
          </a:p>
          <a:p>
            <a:r>
              <a:rPr lang="en-US" sz="2800" dirty="0"/>
              <a:t> </a:t>
            </a:r>
            <a:r>
              <a:rPr lang="en-US" sz="2800" dirty="0" smtClean="0"/>
              <a:t>v = 331 {(</a:t>
            </a:r>
            <a:r>
              <a:rPr lang="en-US" sz="2800" dirty="0" smtClean="0"/>
              <a:t>1</a:t>
            </a:r>
            <a:r>
              <a:rPr lang="en-US" sz="2800" dirty="0" smtClean="0"/>
              <a:t>+</a:t>
            </a:r>
            <a:r>
              <a:rPr lang="en-US" sz="2800" dirty="0" smtClean="0"/>
              <a:t> T/273</a:t>
            </a:r>
            <a:r>
              <a:rPr lang="en-US" sz="2800" dirty="0" smtClean="0"/>
              <a:t>)}</a:t>
            </a:r>
            <a:r>
              <a:rPr lang="en-US" sz="2800" baseline="30000" dirty="0" smtClean="0"/>
              <a:t>1/2</a:t>
            </a:r>
            <a:r>
              <a:rPr lang="en-US" sz="2800" dirty="0" smtClean="0"/>
              <a:t>  where T is in Celsius</a:t>
            </a:r>
          </a:p>
          <a:p>
            <a:endParaRPr lang="en-US" sz="2800" dirty="0" smtClean="0"/>
          </a:p>
          <a:p>
            <a:r>
              <a:rPr lang="en-US" sz="2800" dirty="0" smtClean="0"/>
              <a:t>Example: At a temperature of 100 degrees Celsius the speed of sound in air is 387 m/s.</a:t>
            </a:r>
          </a:p>
        </p:txBody>
      </p:sp>
    </p:spTree>
    <p:extLst>
      <p:ext uri="{BB962C8B-B14F-4D97-AF65-F5344CB8AC3E}">
        <p14:creationId xmlns:p14="http://schemas.microsoft.com/office/powerpoint/2010/main" val="2652098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Hearing</a:t>
            </a:r>
            <a:endParaRPr lang="en-US" dirty="0"/>
          </a:p>
        </p:txBody>
      </p:sp>
      <p:sp>
        <p:nvSpPr>
          <p:cNvPr id="3" name="Content Placeholder 2"/>
          <p:cNvSpPr>
            <a:spLocks noGrp="1"/>
          </p:cNvSpPr>
          <p:nvPr>
            <p:ph idx="1"/>
          </p:nvPr>
        </p:nvSpPr>
        <p:spPr/>
        <p:txBody>
          <a:bodyPr/>
          <a:lstStyle/>
          <a:p>
            <a:r>
              <a:rPr lang="en-US" dirty="0" smtClean="0"/>
              <a:t>SS 8:29</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023" t="25280" r="10674" b="17416"/>
          <a:stretch/>
        </p:blipFill>
        <p:spPr bwMode="auto">
          <a:xfrm>
            <a:off x="0" y="322544"/>
            <a:ext cx="8686800" cy="651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581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Dilution of Sound on the Inverse Square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solidFill>
                  <a:srgbClr val="FF0000"/>
                </a:solidFill>
              </a:rPr>
              <a:t>How </a:t>
            </a:r>
            <a:r>
              <a:rPr lang="en-US" i="1" dirty="0" smtClean="0">
                <a:solidFill>
                  <a:srgbClr val="FF0000"/>
                </a:solidFill>
              </a:rPr>
              <a:t>does Energy relate to Amplitude?</a:t>
            </a:r>
          </a:p>
          <a:p>
            <a:pPr marL="0" indent="0">
              <a:buNone/>
            </a:pPr>
            <a:r>
              <a:rPr lang="en-US" dirty="0" smtClean="0"/>
              <a:t>At a distance R the amplitude is A, but at a distance 2R the A is 4 times greater, an at 3R the amplitude is 9 times greater. The energy gets spread such E is proportional to A</a:t>
            </a:r>
            <a:r>
              <a:rPr lang="en-US" baseline="30000" dirty="0" smtClean="0"/>
              <a:t>2</a:t>
            </a:r>
            <a:r>
              <a:rPr lang="en-US" dirty="0" smtClean="0"/>
              <a:t>. </a:t>
            </a:r>
          </a:p>
          <a:p>
            <a:pPr marL="0" indent="0">
              <a:buNone/>
            </a:pPr>
            <a:r>
              <a:rPr lang="en-US" i="1" dirty="0" smtClean="0">
                <a:solidFill>
                  <a:srgbClr val="FF0000"/>
                </a:solidFill>
              </a:rPr>
              <a:t>How does energy relate to linear density?</a:t>
            </a:r>
            <a:r>
              <a:rPr lang="en-US" dirty="0" smtClean="0">
                <a:solidFill>
                  <a:srgbClr val="FF0000"/>
                </a:solidFill>
              </a:rPr>
              <a:t> </a:t>
            </a:r>
          </a:p>
          <a:p>
            <a:pPr marL="0" indent="0">
              <a:buNone/>
            </a:pPr>
            <a:r>
              <a:rPr lang="en-US" dirty="0" smtClean="0"/>
              <a:t>E is proportional to 1/(m/L)</a:t>
            </a:r>
          </a:p>
          <a:p>
            <a:pPr marL="0" indent="0">
              <a:buNone/>
            </a:pPr>
            <a:r>
              <a:rPr lang="en-US" i="1" dirty="0" smtClean="0">
                <a:solidFill>
                  <a:srgbClr val="FF0000"/>
                </a:solidFill>
              </a:rPr>
              <a:t>How does the Intensity relate to radius?</a:t>
            </a:r>
          </a:p>
          <a:p>
            <a:pPr marL="0" indent="0">
              <a:buNone/>
            </a:pPr>
            <a:r>
              <a:rPr lang="en-US" dirty="0" smtClean="0"/>
              <a:t>I is proportional to 1/R</a:t>
            </a:r>
            <a:r>
              <a:rPr lang="en-US" baseline="30000" dirty="0" smtClean="0"/>
              <a:t>2</a:t>
            </a:r>
          </a:p>
          <a:p>
            <a:pPr marL="0" indent="0">
              <a:buNone/>
            </a:pPr>
            <a:r>
              <a:rPr lang="en-US" dirty="0" smtClean="0"/>
              <a:t>Why? Because as you move away from R to 2R you have to spread that energy from Area at R out over 4 times the area.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27391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357" t="25255" r="10770" b="17180"/>
          <a:stretch/>
        </p:blipFill>
        <p:spPr bwMode="auto">
          <a:xfrm>
            <a:off x="0" y="274638"/>
            <a:ext cx="9144000" cy="694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491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Calculate Intensity? </a:t>
            </a:r>
            <a:endParaRPr lang="en-US" dirty="0"/>
          </a:p>
        </p:txBody>
      </p:sp>
      <p:sp>
        <p:nvSpPr>
          <p:cNvPr id="3" name="Content Placeholder 2"/>
          <p:cNvSpPr>
            <a:spLocks noGrp="1"/>
          </p:cNvSpPr>
          <p:nvPr>
            <p:ph idx="1"/>
          </p:nvPr>
        </p:nvSpPr>
        <p:spPr/>
        <p:txBody>
          <a:bodyPr>
            <a:normAutofit lnSpcReduction="10000"/>
          </a:bodyPr>
          <a:lstStyle/>
          <a:p>
            <a:r>
              <a:rPr lang="en-US" dirty="0" smtClean="0"/>
              <a:t>Intensity is the Energy per time traveling through a particular area. Energy takes time to travel. If you wait twice as long, then twice as much energy goes through that area, but this doesn’t double the intensity, just means more energy. So we want the rate at which energy goes through, or changes with time. That quantity is called what??</a:t>
            </a:r>
          </a:p>
          <a:p>
            <a:r>
              <a:rPr lang="en-US" dirty="0" smtClean="0"/>
              <a:t>Power !</a:t>
            </a:r>
            <a:endParaRPr lang="en-US" dirty="0"/>
          </a:p>
        </p:txBody>
      </p:sp>
    </p:spTree>
    <p:extLst>
      <p:ext uri="{BB962C8B-B14F-4D97-AF65-F5344CB8AC3E}">
        <p14:creationId xmlns:p14="http://schemas.microsoft.com/office/powerpoint/2010/main" val="38640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a:t>
            </a:r>
            <a:endParaRPr lang="en-US" dirty="0"/>
          </a:p>
        </p:txBody>
      </p:sp>
      <p:sp>
        <p:nvSpPr>
          <p:cNvPr id="3" name="Content Placeholder 2"/>
          <p:cNvSpPr>
            <a:spLocks noGrp="1"/>
          </p:cNvSpPr>
          <p:nvPr>
            <p:ph idx="1"/>
          </p:nvPr>
        </p:nvSpPr>
        <p:spPr/>
        <p:txBody>
          <a:bodyPr/>
          <a:lstStyle/>
          <a:p>
            <a:r>
              <a:rPr lang="en-US" dirty="0" smtClean="0"/>
              <a:t>Intensity = Power/Area =E/(t x Area)</a:t>
            </a:r>
          </a:p>
          <a:p>
            <a:r>
              <a:rPr lang="en-US" dirty="0" smtClean="0"/>
              <a:t>Units?</a:t>
            </a:r>
          </a:p>
          <a:p>
            <a:r>
              <a:rPr lang="en-US" dirty="0" smtClean="0"/>
              <a:t>W/m</a:t>
            </a:r>
            <a:r>
              <a:rPr lang="en-US" baseline="30000" dirty="0" smtClean="0"/>
              <a:t>2</a:t>
            </a:r>
          </a:p>
          <a:p>
            <a:r>
              <a:rPr lang="en-US" dirty="0" smtClean="0"/>
              <a:t>Sound doesn’t travel in circles like water waves, it travels in spheres, so the area is 4πr</a:t>
            </a:r>
            <a:r>
              <a:rPr lang="en-US" baseline="30000" dirty="0" smtClean="0"/>
              <a:t>2</a:t>
            </a:r>
          </a:p>
          <a:p>
            <a:r>
              <a:rPr lang="en-US" dirty="0" smtClean="0"/>
              <a:t>The further away you go, the quieter it gets. </a:t>
            </a:r>
            <a:endParaRPr lang="en-US" dirty="0"/>
          </a:p>
        </p:txBody>
      </p:sp>
    </p:spTree>
    <p:extLst>
      <p:ext uri="{BB962C8B-B14F-4D97-AF65-F5344CB8AC3E}">
        <p14:creationId xmlns:p14="http://schemas.microsoft.com/office/powerpoint/2010/main" val="41757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Intensity:</a:t>
            </a:r>
            <a:endParaRPr lang="en-US" dirty="0"/>
          </a:p>
        </p:txBody>
      </p:sp>
      <p:sp>
        <p:nvSpPr>
          <p:cNvPr id="3" name="Content Placeholder 2"/>
          <p:cNvSpPr>
            <a:spLocks noGrp="1"/>
          </p:cNvSpPr>
          <p:nvPr>
            <p:ph idx="1"/>
          </p:nvPr>
        </p:nvSpPr>
        <p:spPr>
          <a:xfrm>
            <a:off x="457200" y="1600200"/>
            <a:ext cx="8229600" cy="4964876"/>
          </a:xfrm>
        </p:spPr>
        <p:txBody>
          <a:bodyPr>
            <a:normAutofit fontScale="92500" lnSpcReduction="20000"/>
          </a:bodyPr>
          <a:lstStyle/>
          <a:p>
            <a:r>
              <a:rPr lang="en-US" dirty="0" smtClean="0"/>
              <a:t>Sound has a cool range. </a:t>
            </a:r>
          </a:p>
          <a:p>
            <a:r>
              <a:rPr lang="en-US" dirty="0" smtClean="0">
                <a:latin typeface="Times New Roman"/>
                <a:cs typeface="Times New Roman"/>
              </a:rPr>
              <a:t>I</a:t>
            </a:r>
            <a:r>
              <a:rPr lang="en-US" dirty="0" smtClean="0"/>
              <a:t> for pain/bleeding from ears = 10 W/m</a:t>
            </a:r>
            <a:r>
              <a:rPr lang="en-US" baseline="30000" dirty="0" smtClean="0"/>
              <a:t>2</a:t>
            </a:r>
          </a:p>
          <a:p>
            <a:pPr marL="0" indent="0">
              <a:buNone/>
            </a:pPr>
            <a:endParaRPr lang="en-US" dirty="0" smtClean="0"/>
          </a:p>
          <a:p>
            <a:r>
              <a:rPr lang="en-US" dirty="0" smtClean="0"/>
              <a:t>But the faintest sound is defined as </a:t>
            </a:r>
            <a:r>
              <a:rPr lang="en-US" dirty="0" smtClean="0">
                <a:latin typeface="Times New Roman"/>
                <a:cs typeface="Times New Roman"/>
              </a:rPr>
              <a:t>I</a:t>
            </a:r>
            <a:r>
              <a:rPr lang="en-US" baseline="-25000" dirty="0" smtClean="0"/>
              <a:t>o</a:t>
            </a:r>
            <a:r>
              <a:rPr lang="en-US" dirty="0" smtClean="0"/>
              <a:t>           </a:t>
            </a:r>
          </a:p>
          <a:p>
            <a:r>
              <a:rPr lang="en-US" dirty="0" smtClean="0"/>
              <a:t>and </a:t>
            </a:r>
            <a:r>
              <a:rPr lang="en-US" dirty="0" smtClean="0">
                <a:latin typeface="Times New Roman"/>
                <a:cs typeface="Times New Roman"/>
              </a:rPr>
              <a:t>I</a:t>
            </a:r>
            <a:r>
              <a:rPr lang="en-US" baseline="-25000" dirty="0" smtClean="0"/>
              <a:t>o</a:t>
            </a:r>
            <a:r>
              <a:rPr lang="en-US" dirty="0" smtClean="0"/>
              <a:t> equals 1 x 10</a:t>
            </a:r>
            <a:r>
              <a:rPr lang="en-US" baseline="30000" dirty="0" smtClean="0"/>
              <a:t>-12 </a:t>
            </a:r>
            <a:r>
              <a:rPr lang="en-US" dirty="0" smtClean="0"/>
              <a:t>W/m</a:t>
            </a:r>
            <a:r>
              <a:rPr lang="en-US" baseline="30000" dirty="0" smtClean="0"/>
              <a:t>2</a:t>
            </a:r>
          </a:p>
          <a:p>
            <a:endParaRPr lang="en-US" baseline="30000" dirty="0" smtClean="0"/>
          </a:p>
          <a:p>
            <a:r>
              <a:rPr lang="en-US" dirty="0" smtClean="0"/>
              <a:t>This number is not fundamental by any means. </a:t>
            </a:r>
          </a:p>
          <a:p>
            <a:r>
              <a:rPr lang="en-US" dirty="0" smtClean="0"/>
              <a:t>At this intensity, the molecules vibrate at less than 1 width per molecule.</a:t>
            </a:r>
          </a:p>
          <a:p>
            <a:r>
              <a:rPr lang="en-US" dirty="0" smtClean="0">
                <a:latin typeface="Times New Roman"/>
                <a:cs typeface="Times New Roman"/>
              </a:rPr>
              <a:t>I</a:t>
            </a:r>
            <a:r>
              <a:rPr lang="en-US" dirty="0" smtClean="0"/>
              <a:t> where stuff starts to break inside your ear is 1000W/m</a:t>
            </a:r>
            <a:r>
              <a:rPr lang="en-US" baseline="30000" dirty="0" smtClean="0"/>
              <a:t>2</a:t>
            </a:r>
          </a:p>
          <a:p>
            <a:endParaRPr lang="en-US" dirty="0" smtClean="0"/>
          </a:p>
          <a:p>
            <a:endParaRPr lang="en-US" dirty="0"/>
          </a:p>
        </p:txBody>
      </p:sp>
    </p:spTree>
    <p:extLst>
      <p:ext uri="{BB962C8B-B14F-4D97-AF65-F5344CB8AC3E}">
        <p14:creationId xmlns:p14="http://schemas.microsoft.com/office/powerpoint/2010/main" val="24815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idx="1"/>
          </p:nvPr>
        </p:nvSpPr>
        <p:spPr/>
        <p:txBody>
          <a:bodyPr/>
          <a:lstStyle/>
          <a:p>
            <a:r>
              <a:rPr lang="en-US" dirty="0" smtClean="0"/>
              <a:t>The range is not 1 to 5 but 10</a:t>
            </a:r>
            <a:r>
              <a:rPr lang="en-US" baseline="30000" dirty="0" smtClean="0"/>
              <a:t>-12 </a:t>
            </a:r>
            <a:r>
              <a:rPr lang="en-US" dirty="0" smtClean="0"/>
              <a:t>to 10 W!!</a:t>
            </a:r>
          </a:p>
          <a:p>
            <a:r>
              <a:rPr lang="en-US" dirty="0" smtClean="0"/>
              <a:t>10,000,000,000,000  - 10</a:t>
            </a:r>
            <a:r>
              <a:rPr lang="en-US" baseline="30000" dirty="0" smtClean="0"/>
              <a:t>13</a:t>
            </a:r>
            <a:r>
              <a:rPr lang="en-US" dirty="0" smtClean="0"/>
              <a:t> power!</a:t>
            </a:r>
          </a:p>
          <a:p>
            <a:r>
              <a:rPr lang="en-US" dirty="0" smtClean="0"/>
              <a:t>(Almost a </a:t>
            </a:r>
            <a:r>
              <a:rPr lang="en-US" dirty="0" err="1" smtClean="0"/>
              <a:t>quadtrillion</a:t>
            </a:r>
            <a:r>
              <a:rPr lang="en-US" dirty="0" smtClean="0"/>
              <a:t> - One thousand million million, 10</a:t>
            </a:r>
            <a:r>
              <a:rPr lang="en-US" baseline="30000" dirty="0" smtClean="0"/>
              <a:t>15</a:t>
            </a:r>
            <a:r>
              <a:rPr lang="en-US" dirty="0" smtClean="0"/>
              <a:t>)</a:t>
            </a:r>
          </a:p>
          <a:p>
            <a:r>
              <a:rPr lang="en-US" dirty="0" smtClean="0"/>
              <a:t>That a huge range that we can hear.</a:t>
            </a:r>
          </a:p>
          <a:p>
            <a:endParaRPr lang="en-US" dirty="0"/>
          </a:p>
          <a:p>
            <a:r>
              <a:rPr lang="en-US" dirty="0" smtClean="0"/>
              <a:t>Too big</a:t>
            </a:r>
            <a:r>
              <a:rPr lang="en-US" dirty="0" smtClean="0"/>
              <a:t>….</a:t>
            </a: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971789"/>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3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1000"/>
                                        <p:tgtEl>
                                          <p:spTgt spid="7170"/>
                                        </p:tgtEl>
                                      </p:cBhvr>
                                    </p:animEffect>
                                    <p:anim calcmode="lin" valueType="num">
                                      <p:cBhvr>
                                        <p:cTn id="31" dur="1000" fill="hold"/>
                                        <p:tgtEl>
                                          <p:spTgt spid="7170"/>
                                        </p:tgtEl>
                                        <p:attrNameLst>
                                          <p:attrName>ppt_x</p:attrName>
                                        </p:attrNameLst>
                                      </p:cBhvr>
                                      <p:tavLst>
                                        <p:tav tm="0">
                                          <p:val>
                                            <p:strVal val="#ppt_x"/>
                                          </p:val>
                                        </p:tav>
                                        <p:tav tm="100000">
                                          <p:val>
                                            <p:strVal val="#ppt_x"/>
                                          </p:val>
                                        </p:tav>
                                      </p:tavLst>
                                    </p:anim>
                                    <p:anim calcmode="lin" valueType="num">
                                      <p:cBhvr>
                                        <p:cTn id="32"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 we made up a measurement of “Intensity Level” called Bells</a:t>
            </a:r>
            <a:endParaRPr lang="en-US" dirty="0"/>
          </a:p>
        </p:txBody>
      </p:sp>
    </p:spTree>
    <p:extLst>
      <p:ext uri="{BB962C8B-B14F-4D97-AF65-F5344CB8AC3E}">
        <p14:creationId xmlns:p14="http://schemas.microsoft.com/office/powerpoint/2010/main" val="1921204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Level, β, measured in </a:t>
            </a:r>
            <a:r>
              <a:rPr lang="en-US" dirty="0" err="1" smtClean="0"/>
              <a:t>dB.</a:t>
            </a:r>
            <a:r>
              <a:rPr lang="en-US" dirty="0" smtClean="0"/>
              <a:t> </a:t>
            </a:r>
            <a:endParaRPr lang="en-US" dirty="0"/>
          </a:p>
        </p:txBody>
      </p:sp>
      <p:sp>
        <p:nvSpPr>
          <p:cNvPr id="5" name="TextBox 4"/>
          <p:cNvSpPr txBox="1"/>
          <p:nvPr/>
        </p:nvSpPr>
        <p:spPr>
          <a:xfrm>
            <a:off x="261457" y="3342632"/>
            <a:ext cx="8425343" cy="3385542"/>
          </a:xfrm>
          <a:prstGeom prst="rect">
            <a:avLst/>
          </a:prstGeom>
          <a:noFill/>
        </p:spPr>
        <p:txBody>
          <a:bodyPr wrap="square" rtlCol="0">
            <a:spAutoFit/>
          </a:bodyPr>
          <a:lstStyle/>
          <a:p>
            <a:r>
              <a:rPr lang="en-US" sz="2800" dirty="0"/>
              <a:t>The factor of 10 multiplying the logarithm makes it decibels instead of Bels, and is included because about 1 decibel is the just noticeable difference (JND) in sound intensity for the normal human </a:t>
            </a:r>
            <a:r>
              <a:rPr lang="en-US" sz="2800" dirty="0" smtClean="0"/>
              <a:t>ear. </a:t>
            </a:r>
          </a:p>
          <a:p>
            <a:r>
              <a:rPr lang="en-US" sz="2800" dirty="0" smtClean="0"/>
              <a:t>If the new intensity level increases by 10 dB, the new sound seems approximately twice as loud as the original sound. </a:t>
            </a:r>
            <a:endParaRPr lang="en-US" sz="2800" dirty="0"/>
          </a:p>
          <a:p>
            <a:endParaRPr lang="en-US" dirty="0"/>
          </a:p>
        </p:txBody>
      </p:sp>
      <p:sp>
        <p:nvSpPr>
          <p:cNvPr id="6" name="TextBox 5"/>
          <p:cNvSpPr txBox="1"/>
          <p:nvPr/>
        </p:nvSpPr>
        <p:spPr>
          <a:xfrm>
            <a:off x="1587419" y="1417638"/>
            <a:ext cx="4201991" cy="1754327"/>
          </a:xfrm>
          <a:prstGeom prst="rect">
            <a:avLst/>
          </a:prstGeom>
          <a:noFill/>
        </p:spPr>
        <p:txBody>
          <a:bodyPr wrap="square" rtlCol="0">
            <a:spAutoFit/>
          </a:bodyPr>
          <a:lstStyle/>
          <a:p>
            <a:r>
              <a:rPr lang="en-US" sz="3600" dirty="0" smtClean="0">
                <a:latin typeface="Times New Roman"/>
                <a:cs typeface="Times New Roman"/>
              </a:rPr>
              <a:t>β = (10dB) log (I/I</a:t>
            </a:r>
            <a:r>
              <a:rPr lang="en-US" sz="3600" baseline="-25000" dirty="0" smtClean="0">
                <a:latin typeface="Times New Roman"/>
                <a:cs typeface="Times New Roman"/>
              </a:rPr>
              <a:t>0</a:t>
            </a:r>
            <a:r>
              <a:rPr lang="en-US" sz="3600" dirty="0" smtClean="0">
                <a:latin typeface="Times New Roman"/>
                <a:cs typeface="Times New Roman"/>
              </a:rPr>
              <a:t>) </a:t>
            </a:r>
          </a:p>
          <a:p>
            <a:endParaRPr lang="en-US" sz="3600" dirty="0">
              <a:latin typeface="Times New Roman"/>
              <a:cs typeface="Times New Roman"/>
            </a:endParaRPr>
          </a:p>
          <a:p>
            <a:r>
              <a:rPr lang="en-US" sz="3600" dirty="0" smtClean="0">
                <a:latin typeface="Times New Roman"/>
                <a:cs typeface="Times New Roman"/>
              </a:rPr>
              <a:t>I = I</a:t>
            </a:r>
            <a:r>
              <a:rPr lang="en-US" sz="3600" baseline="-25000" dirty="0" smtClean="0">
                <a:latin typeface="Times New Roman"/>
                <a:cs typeface="Times New Roman"/>
              </a:rPr>
              <a:t>o</a:t>
            </a:r>
            <a:r>
              <a:rPr lang="en-US" sz="3600" dirty="0" smtClean="0">
                <a:latin typeface="Times New Roman"/>
                <a:cs typeface="Times New Roman"/>
              </a:rPr>
              <a:t>10</a:t>
            </a:r>
            <a:r>
              <a:rPr lang="en-US" sz="3600" baseline="30000" dirty="0" smtClean="0">
                <a:latin typeface="Times New Roman"/>
                <a:cs typeface="Times New Roman"/>
              </a:rPr>
              <a:t>(β/10)</a:t>
            </a:r>
            <a:endParaRPr lang="en-US" sz="3600" baseline="30000" dirty="0">
              <a:latin typeface="Times New Roman"/>
              <a:cs typeface="Times New Roman"/>
            </a:endParaRPr>
          </a:p>
        </p:txBody>
      </p:sp>
    </p:spTree>
    <p:extLst>
      <p:ext uri="{BB962C8B-B14F-4D97-AF65-F5344CB8AC3E}">
        <p14:creationId xmlns:p14="http://schemas.microsoft.com/office/powerpoint/2010/main" val="38508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617" b="2157"/>
          <a:stretch/>
        </p:blipFill>
        <p:spPr>
          <a:xfrm>
            <a:off x="-1" y="-304254"/>
            <a:ext cx="9302891" cy="7162254"/>
          </a:xfrm>
        </p:spPr>
      </p:pic>
    </p:spTree>
    <p:extLst>
      <p:ext uri="{BB962C8B-B14F-4D97-AF65-F5344CB8AC3E}">
        <p14:creationId xmlns:p14="http://schemas.microsoft.com/office/powerpoint/2010/main" val="10926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Velocity of sound in </a:t>
            </a:r>
            <a:r>
              <a:rPr lang="en-US" dirty="0" smtClean="0"/>
              <a:t>air</a:t>
            </a:r>
            <a:br>
              <a:rPr lang="en-US" dirty="0" smtClean="0"/>
            </a:br>
            <a:r>
              <a:rPr lang="en-US" dirty="0" smtClean="0"/>
              <a:t>Not on test – just FYI</a:t>
            </a:r>
            <a:endParaRPr lang="en-US" dirty="0"/>
          </a:p>
        </p:txBody>
      </p:sp>
      <p:pic>
        <p:nvPicPr>
          <p:cNvPr id="4" name="Content Placeholder 3"/>
          <p:cNvPicPr>
            <a:picLocks noGrp="1" noChangeAspect="1"/>
          </p:cNvPicPr>
          <p:nvPr>
            <p:ph idx="1"/>
          </p:nvPr>
        </p:nvPicPr>
        <p:blipFill rotWithShape="1">
          <a:blip r:embed="rId2"/>
          <a:srcRect l="-1654" t="-4034" r="1517" b="1"/>
          <a:stretch/>
        </p:blipFill>
        <p:spPr>
          <a:xfrm>
            <a:off x="-109399" y="1658374"/>
            <a:ext cx="8796199" cy="2543260"/>
          </a:xfrm>
        </p:spPr>
      </p:pic>
    </p:spTree>
    <p:extLst>
      <p:ext uri="{BB962C8B-B14F-4D97-AF65-F5344CB8AC3E}">
        <p14:creationId xmlns:p14="http://schemas.microsoft.com/office/powerpoint/2010/main" val="36130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0000"/>
                </a:solidFill>
              </a:rPr>
              <a:t>Decibels provide a relative measure of sound intensity. </a:t>
            </a:r>
            <a:endParaRPr lang="en-US" dirty="0" smtClean="0">
              <a:solidFill>
                <a:srgbClr val="000000"/>
              </a:solidFill>
            </a:endParaRPr>
          </a:p>
          <a:p>
            <a:r>
              <a:rPr lang="en-US" dirty="0" smtClean="0">
                <a:solidFill>
                  <a:srgbClr val="000000"/>
                </a:solidFill>
              </a:rPr>
              <a:t>The </a:t>
            </a:r>
            <a:r>
              <a:rPr lang="en-US" dirty="0" smtClean="0">
                <a:solidFill>
                  <a:srgbClr val="000000"/>
                </a:solidFill>
              </a:rPr>
              <a:t>unit is based on powers of 10 to give a manageable range of numbers to encompass the wide range of the human hearing response, from the standard threshold of hearing at 1000 Hz to the threshold of pain at some ten trillion times that intensity.</a:t>
            </a:r>
            <a:endParaRPr lang="en-US" dirty="0">
              <a:solidFill>
                <a:srgbClr val="000000"/>
              </a:solidFill>
            </a:endParaRPr>
          </a:p>
        </p:txBody>
      </p:sp>
    </p:spTree>
    <p:extLst>
      <p:ext uri="{BB962C8B-B14F-4D97-AF65-F5344CB8AC3E}">
        <p14:creationId xmlns:p14="http://schemas.microsoft.com/office/powerpoint/2010/main" val="80481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Another consideration which prompts the use of powers of 10 for sound measurement is the rule of thumb for loudness: it takes about 10 times the intensity to sound twice as loud.</a:t>
            </a:r>
            <a:endParaRPr lang="en-US" dirty="0"/>
          </a:p>
        </p:txBody>
      </p:sp>
    </p:spTree>
    <p:extLst>
      <p:ext uri="{BB962C8B-B14F-4D97-AF65-F5344CB8AC3E}">
        <p14:creationId xmlns:p14="http://schemas.microsoft.com/office/powerpoint/2010/main" val="1108338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797" t="1900" r="679" b="-5055"/>
          <a:stretch/>
        </p:blipFill>
        <p:spPr>
          <a:xfrm>
            <a:off x="0" y="130717"/>
            <a:ext cx="8908222" cy="7096093"/>
          </a:xfrm>
        </p:spPr>
      </p:pic>
    </p:spTree>
    <p:extLst>
      <p:ext uri="{BB962C8B-B14F-4D97-AF65-F5344CB8AC3E}">
        <p14:creationId xmlns:p14="http://schemas.microsoft.com/office/powerpoint/2010/main" val="231973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Thresholds of Hearing</a:t>
            </a:r>
            <a:endParaRPr lang="en-US" dirty="0"/>
          </a:p>
        </p:txBody>
      </p:sp>
      <p:sp>
        <p:nvSpPr>
          <p:cNvPr id="3" name="Content Placeholder 2"/>
          <p:cNvSpPr>
            <a:spLocks noGrp="1"/>
          </p:cNvSpPr>
          <p:nvPr>
            <p:ph idx="1"/>
          </p:nvPr>
        </p:nvSpPr>
        <p:spPr>
          <a:xfrm>
            <a:off x="149404" y="1600200"/>
            <a:ext cx="8994596" cy="4525963"/>
          </a:xfrm>
        </p:spPr>
        <p:txBody>
          <a:bodyPr>
            <a:normAutofit fontScale="92500" lnSpcReduction="20000"/>
          </a:bodyPr>
          <a:lstStyle/>
          <a:p>
            <a:r>
              <a:rPr lang="en-US" dirty="0"/>
              <a:t>Hearing threshold	</a:t>
            </a:r>
            <a:r>
              <a:rPr lang="en-US" dirty="0" smtClean="0"/>
              <a:t>   0 dB                          1 x 10</a:t>
            </a:r>
            <a:r>
              <a:rPr lang="en-US" baseline="30000" dirty="0" smtClean="0"/>
              <a:t>-12 </a:t>
            </a:r>
            <a:r>
              <a:rPr lang="en-US" dirty="0" smtClean="0"/>
              <a:t>W/m</a:t>
            </a:r>
            <a:r>
              <a:rPr lang="en-US" baseline="30000" dirty="0" smtClean="0"/>
              <a:t>2</a:t>
            </a:r>
          </a:p>
          <a:p>
            <a:r>
              <a:rPr lang="en-US" dirty="0" smtClean="0">
                <a:solidFill>
                  <a:srgbClr val="FF0000"/>
                </a:solidFill>
              </a:rPr>
              <a:t>Leaves </a:t>
            </a:r>
            <a:r>
              <a:rPr lang="en-US" dirty="0">
                <a:solidFill>
                  <a:srgbClr val="FF0000"/>
                </a:solidFill>
              </a:rPr>
              <a:t>fluttering	</a:t>
            </a:r>
            <a:r>
              <a:rPr lang="en-US" dirty="0" smtClean="0">
                <a:solidFill>
                  <a:srgbClr val="FF0000"/>
                </a:solidFill>
              </a:rPr>
              <a:t>   10-20 dB                  1 x 10</a:t>
            </a:r>
            <a:r>
              <a:rPr lang="en-US" baseline="30000" dirty="0" smtClean="0">
                <a:solidFill>
                  <a:srgbClr val="FF0000"/>
                </a:solidFill>
              </a:rPr>
              <a:t>-11 </a:t>
            </a:r>
            <a:r>
              <a:rPr lang="en-US" dirty="0" smtClean="0">
                <a:solidFill>
                  <a:srgbClr val="FF0000"/>
                </a:solidFill>
              </a:rPr>
              <a:t>W/m</a:t>
            </a:r>
            <a:r>
              <a:rPr lang="en-US" baseline="30000" dirty="0" smtClean="0">
                <a:solidFill>
                  <a:srgbClr val="FF0000"/>
                </a:solidFill>
              </a:rPr>
              <a:t>2</a:t>
            </a:r>
          </a:p>
          <a:p>
            <a:r>
              <a:rPr lang="en-US" dirty="0" smtClean="0">
                <a:solidFill>
                  <a:schemeClr val="tx2">
                    <a:lumMod val="60000"/>
                    <a:lumOff val="40000"/>
                  </a:schemeClr>
                </a:solidFill>
              </a:rPr>
              <a:t>Whisper </a:t>
            </a:r>
            <a:r>
              <a:rPr lang="en-US" dirty="0">
                <a:solidFill>
                  <a:schemeClr val="tx2">
                    <a:lumMod val="60000"/>
                    <a:lumOff val="40000"/>
                  </a:schemeClr>
                </a:solidFill>
              </a:rPr>
              <a:t>in an ear	30 dB	</a:t>
            </a:r>
            <a:r>
              <a:rPr lang="en-US" dirty="0" smtClean="0">
                <a:solidFill>
                  <a:schemeClr val="tx2">
                    <a:lumMod val="60000"/>
                    <a:lumOff val="40000"/>
                  </a:schemeClr>
                </a:solidFill>
              </a:rPr>
              <a:t>                          1 x 10</a:t>
            </a:r>
            <a:r>
              <a:rPr lang="en-US" baseline="30000" dirty="0" smtClean="0">
                <a:solidFill>
                  <a:schemeClr val="tx2">
                    <a:lumMod val="60000"/>
                    <a:lumOff val="40000"/>
                  </a:schemeClr>
                </a:solidFill>
              </a:rPr>
              <a:t>-10 </a:t>
            </a:r>
            <a:r>
              <a:rPr lang="en-US" dirty="0" smtClean="0">
                <a:solidFill>
                  <a:schemeClr val="tx2">
                    <a:lumMod val="60000"/>
                    <a:lumOff val="40000"/>
                  </a:schemeClr>
                </a:solidFill>
              </a:rPr>
              <a:t>W/m</a:t>
            </a:r>
            <a:r>
              <a:rPr lang="en-US" baseline="30000" dirty="0" smtClean="0">
                <a:solidFill>
                  <a:schemeClr val="tx2">
                    <a:lumMod val="60000"/>
                    <a:lumOff val="40000"/>
                  </a:schemeClr>
                </a:solidFill>
              </a:rPr>
              <a:t>2</a:t>
            </a:r>
          </a:p>
          <a:p>
            <a:r>
              <a:rPr lang="en-US" dirty="0" smtClean="0">
                <a:solidFill>
                  <a:srgbClr val="00B050"/>
                </a:solidFill>
              </a:rPr>
              <a:t>Normal </a:t>
            </a:r>
            <a:r>
              <a:rPr lang="en-US" dirty="0">
                <a:solidFill>
                  <a:srgbClr val="00B050"/>
                </a:solidFill>
              </a:rPr>
              <a:t>speech conversation 	</a:t>
            </a:r>
            <a:r>
              <a:rPr lang="en-US" dirty="0" smtClean="0">
                <a:solidFill>
                  <a:srgbClr val="00B050"/>
                </a:solidFill>
              </a:rPr>
              <a:t>65 </a:t>
            </a:r>
            <a:r>
              <a:rPr lang="en-US" dirty="0">
                <a:solidFill>
                  <a:srgbClr val="00B050"/>
                </a:solidFill>
              </a:rPr>
              <a:t>dB	</a:t>
            </a:r>
            <a:r>
              <a:rPr lang="en-US" dirty="0" smtClean="0">
                <a:solidFill>
                  <a:srgbClr val="00B050"/>
                </a:solidFill>
              </a:rPr>
              <a:t>   3.2 x 10</a:t>
            </a:r>
            <a:r>
              <a:rPr lang="en-US" baseline="30000" dirty="0" smtClean="0">
                <a:solidFill>
                  <a:srgbClr val="00B050"/>
                </a:solidFill>
              </a:rPr>
              <a:t>-6 </a:t>
            </a:r>
            <a:r>
              <a:rPr lang="en-US" dirty="0" smtClean="0">
                <a:solidFill>
                  <a:srgbClr val="00B050"/>
                </a:solidFill>
              </a:rPr>
              <a:t>W/m</a:t>
            </a:r>
            <a:r>
              <a:rPr lang="en-US" baseline="30000" dirty="0" smtClean="0">
                <a:solidFill>
                  <a:srgbClr val="00B050"/>
                </a:solidFill>
              </a:rPr>
              <a:t>2</a:t>
            </a:r>
          </a:p>
          <a:p>
            <a:r>
              <a:rPr lang="en-US" dirty="0" smtClean="0"/>
              <a:t>Cars</a:t>
            </a:r>
            <a:r>
              <a:rPr lang="en-US" dirty="0"/>
              <a:t>/vehicles for a close </a:t>
            </a:r>
            <a:r>
              <a:rPr lang="en-US" dirty="0" smtClean="0"/>
              <a:t>observer 80dB 1 x 10</a:t>
            </a:r>
            <a:r>
              <a:rPr lang="en-US" baseline="30000" dirty="0" smtClean="0"/>
              <a:t>-4 </a:t>
            </a:r>
            <a:r>
              <a:rPr lang="en-US" dirty="0" smtClean="0"/>
              <a:t>W/m</a:t>
            </a:r>
            <a:r>
              <a:rPr lang="en-US" baseline="30000" dirty="0" smtClean="0"/>
              <a:t>2</a:t>
            </a:r>
          </a:p>
          <a:p>
            <a:r>
              <a:rPr lang="en-US" dirty="0" smtClean="0">
                <a:solidFill>
                  <a:srgbClr val="FF0000"/>
                </a:solidFill>
              </a:rPr>
              <a:t>Car without muffler     100 dB                   1 x 10</a:t>
            </a:r>
            <a:r>
              <a:rPr lang="en-US" baseline="30000" dirty="0" smtClean="0">
                <a:solidFill>
                  <a:srgbClr val="FF0000"/>
                </a:solidFill>
              </a:rPr>
              <a:t>-2 </a:t>
            </a:r>
            <a:r>
              <a:rPr lang="en-US" dirty="0" smtClean="0">
                <a:solidFill>
                  <a:srgbClr val="FF0000"/>
                </a:solidFill>
              </a:rPr>
              <a:t>W/m</a:t>
            </a:r>
            <a:r>
              <a:rPr lang="en-US" baseline="30000" dirty="0" smtClean="0">
                <a:solidFill>
                  <a:srgbClr val="FF0000"/>
                </a:solidFill>
              </a:rPr>
              <a:t>2</a:t>
            </a:r>
          </a:p>
          <a:p>
            <a:r>
              <a:rPr lang="en-US" dirty="0" smtClean="0">
                <a:solidFill>
                  <a:srgbClr val="00B0F0"/>
                </a:solidFill>
              </a:rPr>
              <a:t>Live rock concert   120   dB                          1  W/m</a:t>
            </a:r>
            <a:r>
              <a:rPr lang="en-US" baseline="30000" dirty="0" smtClean="0">
                <a:solidFill>
                  <a:srgbClr val="00B0F0"/>
                </a:solidFill>
              </a:rPr>
              <a:t>2</a:t>
            </a:r>
          </a:p>
          <a:p>
            <a:r>
              <a:rPr lang="en-US" dirty="0" smtClean="0">
                <a:solidFill>
                  <a:srgbClr val="00B050"/>
                </a:solidFill>
              </a:rPr>
              <a:t>Airplane </a:t>
            </a:r>
            <a:r>
              <a:rPr lang="en-US" dirty="0">
                <a:solidFill>
                  <a:srgbClr val="00B050"/>
                </a:solidFill>
              </a:rPr>
              <a:t>taking-off </a:t>
            </a:r>
            <a:r>
              <a:rPr lang="en-US" dirty="0" smtClean="0">
                <a:solidFill>
                  <a:srgbClr val="00B050"/>
                </a:solidFill>
              </a:rPr>
              <a:t>for close </a:t>
            </a:r>
            <a:r>
              <a:rPr lang="en-US" dirty="0">
                <a:solidFill>
                  <a:srgbClr val="00B050"/>
                </a:solidFill>
              </a:rPr>
              <a:t>observer	120 dB</a:t>
            </a:r>
            <a:r>
              <a:rPr lang="en-US" dirty="0"/>
              <a:t>	</a:t>
            </a:r>
          </a:p>
          <a:p>
            <a:r>
              <a:rPr lang="en-US" dirty="0"/>
              <a:t>Pain threshold	</a:t>
            </a:r>
            <a:r>
              <a:rPr lang="en-US" dirty="0" smtClean="0"/>
              <a:t>         130</a:t>
            </a:r>
            <a:r>
              <a:rPr lang="en-US" dirty="0"/>
              <a:t>	</a:t>
            </a:r>
            <a:r>
              <a:rPr lang="en-US" dirty="0" smtClean="0"/>
              <a:t> dB                       10 W/m</a:t>
            </a:r>
            <a:r>
              <a:rPr lang="en-US" baseline="30000" dirty="0" smtClean="0"/>
              <a:t>2</a:t>
            </a:r>
          </a:p>
          <a:p>
            <a:endParaRPr lang="en-US" dirty="0"/>
          </a:p>
          <a:p>
            <a:endParaRPr lang="en-US" dirty="0"/>
          </a:p>
        </p:txBody>
      </p:sp>
    </p:spTree>
    <p:extLst>
      <p:ext uri="{BB962C8B-B14F-4D97-AF65-F5344CB8AC3E}">
        <p14:creationId xmlns:p14="http://schemas.microsoft.com/office/powerpoint/2010/main" val="9090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heel(1)">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Logs</a:t>
            </a:r>
            <a:endParaRPr lang="en-US" dirty="0"/>
          </a:p>
        </p:txBody>
      </p:sp>
      <p:sp>
        <p:nvSpPr>
          <p:cNvPr id="3" name="Content Placeholder 2"/>
          <p:cNvSpPr>
            <a:spLocks noGrp="1"/>
          </p:cNvSpPr>
          <p:nvPr>
            <p:ph idx="1"/>
          </p:nvPr>
        </p:nvSpPr>
        <p:spPr/>
        <p:txBody>
          <a:bodyPr>
            <a:normAutofit/>
          </a:bodyPr>
          <a:lstStyle/>
          <a:p>
            <a:r>
              <a:rPr lang="en-US" sz="4400" b="1" dirty="0" smtClean="0">
                <a:solidFill>
                  <a:srgbClr val="6A0072"/>
                </a:solidFill>
                <a:latin typeface="ArialMT"/>
              </a:rPr>
              <a:t>Log Rules:</a:t>
            </a:r>
            <a:r>
              <a:rPr lang="en-US" sz="4400" dirty="0">
                <a:solidFill>
                  <a:prstClr val="black"/>
                </a:solidFill>
                <a:latin typeface="Times-Roman"/>
              </a:rPr>
              <a:t> </a:t>
            </a:r>
            <a:endParaRPr lang="en-US" sz="4400" dirty="0" smtClean="0">
              <a:solidFill>
                <a:prstClr val="black"/>
              </a:solidFill>
              <a:latin typeface="Times-Roman"/>
            </a:endParaRPr>
          </a:p>
          <a:p>
            <a:r>
              <a:rPr lang="en-US" sz="4000" dirty="0" smtClean="0">
                <a:solidFill>
                  <a:prstClr val="black"/>
                </a:solidFill>
                <a:latin typeface="ArialMT"/>
              </a:rPr>
              <a:t>1</a:t>
            </a:r>
            <a:r>
              <a:rPr lang="en-US" sz="4000" dirty="0">
                <a:solidFill>
                  <a:prstClr val="black"/>
                </a:solidFill>
                <a:latin typeface="ArialMT"/>
              </a:rPr>
              <a:t>)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b="0" i="1" baseline="0" dirty="0" smtClean="0">
                <a:solidFill>
                  <a:srgbClr val="FB0000"/>
                </a:solidFill>
                <a:latin typeface="TimesNewRomanPSMT"/>
              </a:rPr>
              <a:t>m</a:t>
            </a:r>
            <a:r>
              <a:rPr lang="en-US" sz="4000" b="0" i="1" baseline="0" dirty="0" smtClean="0">
                <a:solidFill>
                  <a:srgbClr val="0000FF"/>
                </a:solidFill>
                <a:latin typeface="TimesNewRomanPSMT"/>
              </a:rPr>
              <a:t>n</a:t>
            </a:r>
            <a:r>
              <a:rPr lang="en-US" sz="4000" dirty="0">
                <a:solidFill>
                  <a:prstClr val="black"/>
                </a:solidFill>
                <a:latin typeface="TimesNewRomanPSMT"/>
              </a:rPr>
              <a:t>) =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b="0" i="1" baseline="0" dirty="0" smtClean="0">
                <a:solidFill>
                  <a:srgbClr val="FB0000"/>
                </a:solidFill>
                <a:latin typeface="TimesNewRomanPSMT"/>
              </a:rPr>
              <a:t>m</a:t>
            </a:r>
            <a:r>
              <a:rPr lang="en-US" sz="4000" dirty="0">
                <a:solidFill>
                  <a:prstClr val="black"/>
                </a:solidFill>
                <a:latin typeface="TimesNewRomanPSMT"/>
              </a:rPr>
              <a:t>) +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b="0" i="1" baseline="0" dirty="0" smtClean="0">
                <a:solidFill>
                  <a:srgbClr val="0000FF"/>
                </a:solidFill>
                <a:latin typeface="TimesNewRomanPSMT"/>
              </a:rPr>
              <a:t>n</a:t>
            </a:r>
            <a:r>
              <a:rPr lang="en-US" sz="4000" dirty="0">
                <a:solidFill>
                  <a:prstClr val="black"/>
                </a:solidFill>
                <a:latin typeface="TimesNewRomanPSMT"/>
              </a:rPr>
              <a:t>)</a:t>
            </a:r>
            <a:r>
              <a:rPr lang="en-US" sz="4000" dirty="0">
                <a:solidFill>
                  <a:prstClr val="black"/>
                </a:solidFill>
                <a:latin typeface="Times-Roman"/>
              </a:rPr>
              <a:t> </a:t>
            </a:r>
            <a:endParaRPr lang="en-US" sz="4000" dirty="0" smtClean="0">
              <a:solidFill>
                <a:prstClr val="black"/>
              </a:solidFill>
              <a:latin typeface="Times-Roman"/>
            </a:endParaRPr>
          </a:p>
          <a:p>
            <a:r>
              <a:rPr lang="en-US" sz="4000" dirty="0" smtClean="0">
                <a:solidFill>
                  <a:prstClr val="black"/>
                </a:solidFill>
                <a:latin typeface="ArialMT"/>
              </a:rPr>
              <a:t>2</a:t>
            </a:r>
            <a:r>
              <a:rPr lang="en-US" sz="4000" dirty="0">
                <a:solidFill>
                  <a:prstClr val="black"/>
                </a:solidFill>
                <a:latin typeface="ArialMT"/>
              </a:rPr>
              <a:t>)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b="0" i="1" baseline="0" dirty="0" smtClean="0">
                <a:solidFill>
                  <a:srgbClr val="FB0000"/>
                </a:solidFill>
                <a:latin typeface="TimesNewRomanPSMT"/>
              </a:rPr>
              <a:t>m</a:t>
            </a:r>
            <a:r>
              <a:rPr lang="en-US" sz="4000" dirty="0">
                <a:solidFill>
                  <a:prstClr val="black"/>
                </a:solidFill>
                <a:latin typeface="TimesNewRomanPSMT"/>
              </a:rPr>
              <a:t>/</a:t>
            </a:r>
            <a:r>
              <a:rPr lang="en-US" sz="4000" b="0" i="1" baseline="0" dirty="0" smtClean="0">
                <a:solidFill>
                  <a:srgbClr val="0000FF"/>
                </a:solidFill>
                <a:latin typeface="TimesNewRomanPSMT"/>
              </a:rPr>
              <a:t>n</a:t>
            </a:r>
            <a:r>
              <a:rPr lang="en-US" sz="4000" dirty="0">
                <a:solidFill>
                  <a:prstClr val="black"/>
                </a:solidFill>
                <a:latin typeface="TimesNewRomanPSMT"/>
              </a:rPr>
              <a:t>) =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b="0" i="1" baseline="0" dirty="0" smtClean="0">
                <a:solidFill>
                  <a:srgbClr val="FB0000"/>
                </a:solidFill>
                <a:latin typeface="TimesNewRomanPSMT"/>
              </a:rPr>
              <a:t>m</a:t>
            </a:r>
            <a:r>
              <a:rPr lang="en-US" sz="4000" dirty="0">
                <a:solidFill>
                  <a:prstClr val="black"/>
                </a:solidFill>
                <a:latin typeface="TimesNewRomanPSMT"/>
              </a:rPr>
              <a:t>) –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b="0" i="1" baseline="0" dirty="0" smtClean="0">
                <a:solidFill>
                  <a:srgbClr val="0000FF"/>
                </a:solidFill>
                <a:latin typeface="TimesNewRomanPSMT"/>
              </a:rPr>
              <a:t>n</a:t>
            </a:r>
            <a:r>
              <a:rPr lang="en-US" sz="4000" dirty="0">
                <a:solidFill>
                  <a:prstClr val="black"/>
                </a:solidFill>
                <a:latin typeface="TimesNewRomanPSMT"/>
              </a:rPr>
              <a:t>)</a:t>
            </a:r>
            <a:r>
              <a:rPr lang="en-US" sz="4000" dirty="0">
                <a:solidFill>
                  <a:prstClr val="black"/>
                </a:solidFill>
                <a:latin typeface="Times-Roman"/>
              </a:rPr>
              <a:t> </a:t>
            </a:r>
            <a:endParaRPr lang="en-US" sz="4000" dirty="0" smtClean="0">
              <a:solidFill>
                <a:prstClr val="black"/>
              </a:solidFill>
              <a:latin typeface="Times-Roman"/>
            </a:endParaRPr>
          </a:p>
          <a:p>
            <a:r>
              <a:rPr lang="en-US" sz="4000" dirty="0" smtClean="0">
                <a:solidFill>
                  <a:prstClr val="black"/>
                </a:solidFill>
                <a:latin typeface="ArialMT"/>
              </a:rPr>
              <a:t>3</a:t>
            </a:r>
            <a:r>
              <a:rPr lang="en-US" sz="4000" dirty="0">
                <a:solidFill>
                  <a:prstClr val="black"/>
                </a:solidFill>
                <a:latin typeface="ArialMT"/>
              </a:rPr>
              <a:t>)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i="1" dirty="0">
                <a:solidFill>
                  <a:prstClr val="black"/>
                </a:solidFill>
                <a:latin typeface="TimesNewRomanPSMT"/>
              </a:rPr>
              <a:t>m</a:t>
            </a:r>
            <a:r>
              <a:rPr lang="en-US" sz="4000" b="0" i="1" baseline="30000" dirty="0" smtClean="0">
                <a:solidFill>
                  <a:srgbClr val="FB0000"/>
                </a:solidFill>
                <a:latin typeface="TimesNewRomanPSMT"/>
              </a:rPr>
              <a:t>n</a:t>
            </a:r>
            <a:r>
              <a:rPr lang="en-US" sz="4000" dirty="0">
                <a:solidFill>
                  <a:prstClr val="black"/>
                </a:solidFill>
                <a:latin typeface="TimesNewRomanPSMT"/>
              </a:rPr>
              <a:t>) = </a:t>
            </a:r>
            <a:r>
              <a:rPr lang="en-US" sz="4000" b="0" i="1" baseline="0" dirty="0" smtClean="0">
                <a:solidFill>
                  <a:srgbClr val="FB0000"/>
                </a:solidFill>
                <a:latin typeface="TimesNewRomanPSMT"/>
              </a:rPr>
              <a:t>n</a:t>
            </a:r>
            <a:r>
              <a:rPr lang="en-US" sz="4000" dirty="0">
                <a:solidFill>
                  <a:prstClr val="black"/>
                </a:solidFill>
                <a:latin typeface="TimesNewRomanPSMT"/>
              </a:rPr>
              <a:t> · </a:t>
            </a:r>
            <a:r>
              <a:rPr lang="en-US" sz="4000" i="1" dirty="0">
                <a:solidFill>
                  <a:prstClr val="black"/>
                </a:solidFill>
                <a:latin typeface="TimesNewRomanPSMT"/>
              </a:rPr>
              <a:t>log</a:t>
            </a:r>
            <a:r>
              <a:rPr lang="en-US" sz="4000" baseline="-25000" dirty="0">
                <a:solidFill>
                  <a:prstClr val="black"/>
                </a:solidFill>
                <a:latin typeface="TimesNewRomanPSMT"/>
              </a:rPr>
              <a:t>b</a:t>
            </a:r>
            <a:r>
              <a:rPr lang="en-US" sz="4000" dirty="0">
                <a:solidFill>
                  <a:prstClr val="black"/>
                </a:solidFill>
                <a:latin typeface="TimesNewRomanPSMT"/>
              </a:rPr>
              <a:t>(</a:t>
            </a:r>
            <a:r>
              <a:rPr lang="en-US" sz="4000" i="1" dirty="0">
                <a:solidFill>
                  <a:prstClr val="black"/>
                </a:solidFill>
                <a:latin typeface="TimesNewRomanPSMT"/>
              </a:rPr>
              <a:t>m</a:t>
            </a:r>
            <a:r>
              <a:rPr lang="en-US" sz="4000" dirty="0">
                <a:solidFill>
                  <a:prstClr val="black"/>
                </a:solidFill>
                <a:latin typeface="TimesNewRomanPSMT"/>
              </a:rPr>
              <a:t>)</a:t>
            </a:r>
            <a:endParaRPr lang="en-US" sz="4000" dirty="0"/>
          </a:p>
        </p:txBody>
      </p:sp>
    </p:spTree>
    <p:extLst>
      <p:ext uri="{BB962C8B-B14F-4D97-AF65-F5344CB8AC3E}">
        <p14:creationId xmlns:p14="http://schemas.microsoft.com/office/powerpoint/2010/main" val="630367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solidFill>
                  <a:srgbClr val="FF0000"/>
                </a:solidFill>
              </a:rPr>
              <a:t>Doppler Effect</a:t>
            </a:r>
            <a:endParaRPr lang="en-US" altLang="en-US" smtClean="0"/>
          </a:p>
        </p:txBody>
      </p:sp>
      <p:sp>
        <p:nvSpPr>
          <p:cNvPr id="46083" name="Rectangle 3"/>
          <p:cNvSpPr>
            <a:spLocks noGrp="1" noChangeArrowheads="1"/>
          </p:cNvSpPr>
          <p:nvPr>
            <p:ph type="body" idx="1"/>
          </p:nvPr>
        </p:nvSpPr>
        <p:spPr/>
        <p:txBody>
          <a:bodyPr/>
          <a:lstStyle/>
          <a:p>
            <a:pPr eaLnBrk="1" hangingPunct="1"/>
            <a:r>
              <a:rPr lang="en-US" altLang="en-US" sz="1800" smtClean="0">
                <a:hlinkClick r:id="rId2"/>
              </a:rPr>
              <a:t>http://www.kettering.edu/~drussell/Demos/doppler/doppler.html</a:t>
            </a:r>
            <a:r>
              <a:rPr lang="en-US" altLang="en-US" sz="1800" smtClean="0"/>
              <a:t> </a:t>
            </a:r>
          </a:p>
          <a:p>
            <a:pPr eaLnBrk="1" hangingPunct="1"/>
            <a:r>
              <a:rPr lang="en-US" altLang="en-US" sz="4400" smtClean="0">
                <a:solidFill>
                  <a:srgbClr val="FF0000"/>
                </a:solidFill>
              </a:rPr>
              <a:t>f’ = f {( v</a:t>
            </a:r>
            <a:r>
              <a:rPr lang="en-US" altLang="en-US" sz="4400" smtClean="0">
                <a:solidFill>
                  <a:srgbClr val="FF0000"/>
                </a:solidFill>
                <a:cs typeface="Arial" charset="0"/>
              </a:rPr>
              <a:t>± v</a:t>
            </a:r>
            <a:r>
              <a:rPr lang="en-US" altLang="en-US" sz="4400" baseline="-25000" smtClean="0">
                <a:solidFill>
                  <a:srgbClr val="FF0000"/>
                </a:solidFill>
                <a:cs typeface="Arial" charset="0"/>
              </a:rPr>
              <a:t>o</a:t>
            </a:r>
            <a:r>
              <a:rPr lang="en-US" altLang="en-US" sz="4400" smtClean="0">
                <a:solidFill>
                  <a:srgbClr val="FF0000"/>
                </a:solidFill>
                <a:cs typeface="Arial" charset="0"/>
              </a:rPr>
              <a:t>)/(v ±</a:t>
            </a:r>
            <a:r>
              <a:rPr lang="en-US" altLang="en-US" sz="4400" smtClean="0">
                <a:cs typeface="Arial" charset="0"/>
              </a:rPr>
              <a:t> </a:t>
            </a:r>
            <a:r>
              <a:rPr lang="en-US" altLang="en-US" sz="4400" smtClean="0">
                <a:solidFill>
                  <a:srgbClr val="FF0000"/>
                </a:solidFill>
                <a:cs typeface="Arial" charset="0"/>
              </a:rPr>
              <a:t>v</a:t>
            </a:r>
            <a:r>
              <a:rPr lang="en-US" altLang="en-US" sz="4400" baseline="-25000" smtClean="0">
                <a:solidFill>
                  <a:srgbClr val="FF0000"/>
                </a:solidFill>
                <a:cs typeface="Arial" charset="0"/>
              </a:rPr>
              <a:t>s</a:t>
            </a:r>
            <a:r>
              <a:rPr lang="en-US" altLang="en-US" sz="4400" smtClean="0">
                <a:solidFill>
                  <a:srgbClr val="FF0000"/>
                </a:solidFill>
                <a:cs typeface="Arial" charset="0"/>
              </a:rPr>
              <a:t>)}</a:t>
            </a:r>
          </a:p>
          <a:p>
            <a:pPr eaLnBrk="1" hangingPunct="1"/>
            <a:r>
              <a:rPr lang="en-US" altLang="en-US" sz="2800" smtClean="0">
                <a:solidFill>
                  <a:srgbClr val="0033CC"/>
                </a:solidFill>
                <a:cs typeface="Arial" charset="0"/>
              </a:rPr>
              <a:t>Numerator “-” if observer moves away from the source</a:t>
            </a:r>
          </a:p>
          <a:p>
            <a:pPr eaLnBrk="1" hangingPunct="1"/>
            <a:r>
              <a:rPr lang="en-US" altLang="en-US" sz="2800" smtClean="0">
                <a:solidFill>
                  <a:srgbClr val="0033CC"/>
                </a:solidFill>
                <a:cs typeface="Arial" charset="0"/>
              </a:rPr>
              <a:t>Denominator “–” if source moves toward</a:t>
            </a:r>
          </a:p>
          <a:p>
            <a:pPr eaLnBrk="1" hangingPunct="1"/>
            <a:r>
              <a:rPr lang="en-US" altLang="en-US" sz="2800" smtClean="0">
                <a:solidFill>
                  <a:srgbClr val="0033CC"/>
                </a:solidFill>
                <a:cs typeface="Arial" charset="0"/>
              </a:rPr>
              <a:t>V = speed of sound</a:t>
            </a:r>
          </a:p>
          <a:p>
            <a:pPr eaLnBrk="1" hangingPunct="1"/>
            <a:r>
              <a:rPr lang="en-US" altLang="en-US" sz="2800" smtClean="0">
                <a:solidFill>
                  <a:srgbClr val="0033CC"/>
                </a:solidFill>
                <a:cs typeface="Arial" charset="0"/>
              </a:rPr>
              <a:t>Vs = speed of the source </a:t>
            </a:r>
          </a:p>
          <a:p>
            <a:pPr eaLnBrk="1" hangingPunct="1"/>
            <a:r>
              <a:rPr lang="en-US" altLang="en-US" sz="2800" smtClean="0">
                <a:solidFill>
                  <a:srgbClr val="0033CC"/>
                </a:solidFill>
                <a:cs typeface="Arial" charset="0"/>
              </a:rPr>
              <a:t>Vo = speed of the observer</a:t>
            </a:r>
            <a:endParaRPr lang="en-US" altLang="en-US" sz="2800" smtClean="0">
              <a:cs typeface="Arial" charset="0"/>
            </a:endParaRPr>
          </a:p>
        </p:txBody>
      </p:sp>
    </p:spTree>
    <p:extLst>
      <p:ext uri="{BB962C8B-B14F-4D97-AF65-F5344CB8AC3E}">
        <p14:creationId xmlns:p14="http://schemas.microsoft.com/office/powerpoint/2010/main" val="2979174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Anatomy of a wave</a:t>
            </a:r>
          </a:p>
          <a:p>
            <a:r>
              <a:rPr lang="en-US" dirty="0" smtClean="0"/>
              <a:t>Speed of a wave</a:t>
            </a:r>
          </a:p>
          <a:p>
            <a:r>
              <a:rPr lang="en-US" dirty="0" smtClean="0"/>
              <a:t>Compare and contrast types of waves: on a string, pressure, sound, EM</a:t>
            </a:r>
          </a:p>
          <a:p>
            <a:r>
              <a:rPr lang="en-US" dirty="0" smtClean="0"/>
              <a:t>Superposition</a:t>
            </a:r>
          </a:p>
          <a:p>
            <a:r>
              <a:rPr lang="en-US" dirty="0" smtClean="0"/>
              <a:t>Intensity</a:t>
            </a:r>
          </a:p>
          <a:p>
            <a:r>
              <a:rPr lang="en-US" dirty="0" smtClean="0"/>
              <a:t>Intensity level in dB</a:t>
            </a:r>
          </a:p>
          <a:p>
            <a:r>
              <a:rPr lang="en-US" dirty="0" smtClean="0"/>
              <a:t>Doppler</a:t>
            </a:r>
            <a:endParaRPr lang="en-US" dirty="0"/>
          </a:p>
        </p:txBody>
      </p:sp>
    </p:spTree>
    <p:extLst>
      <p:ext uri="{BB962C8B-B14F-4D97-AF65-F5344CB8AC3E}">
        <p14:creationId xmlns:p14="http://schemas.microsoft.com/office/powerpoint/2010/main" val="264268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speed?</a:t>
            </a:r>
            <a:endParaRPr lang="en-US" dirty="0"/>
          </a:p>
        </p:txBody>
      </p:sp>
      <p:sp>
        <p:nvSpPr>
          <p:cNvPr id="3" name="Content Placeholder 2"/>
          <p:cNvSpPr>
            <a:spLocks noGrp="1"/>
          </p:cNvSpPr>
          <p:nvPr>
            <p:ph idx="1"/>
          </p:nvPr>
        </p:nvSpPr>
        <p:spPr/>
        <p:txBody>
          <a:bodyPr/>
          <a:lstStyle/>
          <a:p>
            <a:r>
              <a:rPr lang="en-US" dirty="0" smtClean="0"/>
              <a:t>The warmer the air, the faster the molecules are moving, the faster the sound travels. </a:t>
            </a:r>
          </a:p>
          <a:p>
            <a:r>
              <a:rPr lang="en-US" dirty="0" smtClean="0"/>
              <a:t>The more humid the air, the less dense it is, the faster the sound travels. (Lower mass = lower inertia = easier to move.)</a:t>
            </a:r>
          </a:p>
          <a:p>
            <a:r>
              <a:rPr lang="en-US" dirty="0" smtClean="0"/>
              <a:t>Sound moves fastest in Hydrogen. </a:t>
            </a:r>
          </a:p>
          <a:p>
            <a:endParaRPr lang="en-US" dirty="0"/>
          </a:p>
        </p:txBody>
      </p:sp>
    </p:spTree>
    <p:extLst>
      <p:ext uri="{BB962C8B-B14F-4D97-AF65-F5344CB8AC3E}">
        <p14:creationId xmlns:p14="http://schemas.microsoft.com/office/powerpoint/2010/main" val="43769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n-US" dirty="0"/>
          </a:p>
        </p:txBody>
      </p:sp>
      <p:pic>
        <p:nvPicPr>
          <p:cNvPr id="4" name="Content Placeholder 3"/>
          <p:cNvPicPr>
            <a:picLocks noGrp="1" noChangeAspect="1"/>
          </p:cNvPicPr>
          <p:nvPr>
            <p:ph idx="1"/>
          </p:nvPr>
        </p:nvPicPr>
        <p:blipFill rotWithShape="1">
          <a:blip r:embed="rId2"/>
          <a:srcRect l="-142" r="51471" b="4975"/>
          <a:stretch/>
        </p:blipFill>
        <p:spPr>
          <a:xfrm>
            <a:off x="700137" y="1600200"/>
            <a:ext cx="7302515" cy="4300761"/>
          </a:xfrm>
        </p:spPr>
      </p:pic>
    </p:spTree>
    <p:extLst>
      <p:ext uri="{BB962C8B-B14F-4D97-AF65-F5344CB8AC3E}">
        <p14:creationId xmlns:p14="http://schemas.microsoft.com/office/powerpoint/2010/main" val="392783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51268" r="-186"/>
          <a:stretch/>
        </p:blipFill>
        <p:spPr>
          <a:xfrm>
            <a:off x="209318" y="274638"/>
            <a:ext cx="8477482" cy="5583504"/>
          </a:xfrm>
        </p:spPr>
      </p:pic>
    </p:spTree>
    <p:extLst>
      <p:ext uri="{BB962C8B-B14F-4D97-AF65-F5344CB8AC3E}">
        <p14:creationId xmlns:p14="http://schemas.microsoft.com/office/powerpoint/2010/main" val="2923592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by side: </a:t>
            </a:r>
            <a:endParaRPr lang="en-US" dirty="0"/>
          </a:p>
        </p:txBody>
      </p:sp>
      <p:pic>
        <p:nvPicPr>
          <p:cNvPr id="4" name="Content Placeholder 3"/>
          <p:cNvPicPr>
            <a:picLocks noGrp="1" noChangeAspect="1"/>
          </p:cNvPicPr>
          <p:nvPr>
            <p:ph idx="1"/>
          </p:nvPr>
        </p:nvPicPr>
        <p:blipFill rotWithShape="1">
          <a:blip r:embed="rId2"/>
          <a:srcRect l="359" r="188"/>
          <a:stretch/>
        </p:blipFill>
        <p:spPr>
          <a:xfrm>
            <a:off x="205430" y="1600200"/>
            <a:ext cx="8938569" cy="2694803"/>
          </a:xfrm>
        </p:spPr>
      </p:pic>
    </p:spTree>
    <p:extLst>
      <p:ext uri="{BB962C8B-B14F-4D97-AF65-F5344CB8AC3E}">
        <p14:creationId xmlns:p14="http://schemas.microsoft.com/office/powerpoint/2010/main" val="2202895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a:t>
            </a:r>
            <a:r>
              <a:rPr lang="en-US" dirty="0"/>
              <a:t>S</a:t>
            </a:r>
            <a:r>
              <a:rPr lang="en-US" dirty="0" smtClean="0"/>
              <a:t>ound in a Solid:</a:t>
            </a:r>
            <a:endParaRPr lang="en-US" dirty="0"/>
          </a:p>
        </p:txBody>
      </p:sp>
      <p:pic>
        <p:nvPicPr>
          <p:cNvPr id="4" name="Content Placeholder 3"/>
          <p:cNvPicPr>
            <a:picLocks noGrp="1" noChangeAspect="1"/>
          </p:cNvPicPr>
          <p:nvPr>
            <p:ph idx="1"/>
          </p:nvPr>
        </p:nvPicPr>
        <p:blipFill rotWithShape="1">
          <a:blip r:embed="rId2"/>
          <a:srcRect t="49736" r="35888" b="13477"/>
          <a:stretch/>
        </p:blipFill>
        <p:spPr>
          <a:xfrm>
            <a:off x="1577730" y="3000633"/>
            <a:ext cx="5276184" cy="2279334"/>
          </a:xfrm>
        </p:spPr>
      </p:pic>
      <p:sp>
        <p:nvSpPr>
          <p:cNvPr id="5" name="TextBox 4"/>
          <p:cNvSpPr txBox="1"/>
          <p:nvPr/>
        </p:nvSpPr>
        <p:spPr>
          <a:xfrm>
            <a:off x="1400664" y="1923415"/>
            <a:ext cx="6723186" cy="1077218"/>
          </a:xfrm>
          <a:prstGeom prst="rect">
            <a:avLst/>
          </a:prstGeom>
          <a:noFill/>
        </p:spPr>
        <p:txBody>
          <a:bodyPr wrap="square" rtlCol="0">
            <a:spAutoFit/>
          </a:bodyPr>
          <a:lstStyle/>
          <a:p>
            <a:r>
              <a:rPr lang="en-US" sz="3200" dirty="0" smtClean="0"/>
              <a:t>Y  = Young’s Modulus B = Bulk Modulus</a:t>
            </a:r>
          </a:p>
          <a:p>
            <a:r>
              <a:rPr lang="en-US" sz="3200" dirty="0" smtClean="0"/>
              <a:t>Both are “stretching forces” </a:t>
            </a:r>
            <a:endParaRPr lang="en-US" sz="3200" dirty="0"/>
          </a:p>
        </p:txBody>
      </p:sp>
    </p:spTree>
    <p:extLst>
      <p:ext uri="{BB962C8B-B14F-4D97-AF65-F5344CB8AC3E}">
        <p14:creationId xmlns:p14="http://schemas.microsoft.com/office/powerpoint/2010/main" val="1567870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dirty="0" smtClean="0"/>
              <a:t>The </a:t>
            </a:r>
            <a:r>
              <a:rPr lang="en-US" dirty="0"/>
              <a:t>bulk modulus of elasticity of air is 1</a:t>
            </a:r>
            <a:r>
              <a:rPr lang="en-US" b="1" dirty="0"/>
              <a:t>.</a:t>
            </a:r>
            <a:r>
              <a:rPr lang="en-US" dirty="0"/>
              <a:t>41x10</a:t>
            </a:r>
            <a:r>
              <a:rPr lang="en-US" baseline="30000" dirty="0"/>
              <a:t>5 </a:t>
            </a:r>
            <a:r>
              <a:rPr lang="en-US" dirty="0"/>
              <a:t>N/m</a:t>
            </a:r>
            <a:r>
              <a:rPr lang="en-US" baseline="30000" dirty="0"/>
              <a:t>2</a:t>
            </a:r>
            <a:r>
              <a:rPr lang="en-US" dirty="0"/>
              <a:t> and its mass density is 1</a:t>
            </a:r>
            <a:r>
              <a:rPr lang="en-US" b="1" dirty="0"/>
              <a:t>.</a:t>
            </a:r>
            <a:r>
              <a:rPr lang="en-US" dirty="0"/>
              <a:t>29kg/m</a:t>
            </a:r>
            <a:r>
              <a:rPr lang="en-US" baseline="30000" dirty="0"/>
              <a:t>3</a:t>
            </a:r>
            <a:r>
              <a:rPr lang="en-US" b="1" dirty="0"/>
              <a:t>.</a:t>
            </a:r>
            <a:r>
              <a:rPr lang="en-US" dirty="0"/>
              <a:t>  Calculate the speed of sound waves in air</a:t>
            </a:r>
            <a:r>
              <a:rPr lang="en-US" b="1" dirty="0"/>
              <a:t>.</a:t>
            </a:r>
            <a:endParaRPr lang="en-US" dirty="0"/>
          </a:p>
          <a:p>
            <a:r>
              <a:rPr lang="en-US" dirty="0"/>
              <a:t>Solution:  Using the formula  </a:t>
            </a:r>
            <a:endParaRPr lang="en-US" dirty="0" smtClean="0"/>
          </a:p>
          <a:p>
            <a:r>
              <a:rPr lang="en-US" dirty="0" smtClean="0"/>
              <a:t>v </a:t>
            </a:r>
            <a:r>
              <a:rPr lang="en-US" dirty="0"/>
              <a:t>= (</a:t>
            </a:r>
            <a:r>
              <a:rPr lang="en-US" b="1" dirty="0"/>
              <a:t>B </a:t>
            </a:r>
            <a:r>
              <a:rPr lang="en-US" dirty="0"/>
              <a:t>/</a:t>
            </a:r>
            <a:r>
              <a:rPr lang="en-US" i="1" dirty="0"/>
              <a:t> ρ</a:t>
            </a:r>
            <a:r>
              <a:rPr lang="en-US" b="1" dirty="0"/>
              <a:t> </a:t>
            </a:r>
            <a:r>
              <a:rPr lang="en-US" dirty="0"/>
              <a:t>)0</a:t>
            </a:r>
            <a:r>
              <a:rPr lang="en-US" b="1" dirty="0"/>
              <a:t>.</a:t>
            </a:r>
            <a:r>
              <a:rPr lang="en-US" dirty="0"/>
              <a:t>5,  we get:  v = [1</a:t>
            </a:r>
            <a:r>
              <a:rPr lang="en-US" b="1" dirty="0"/>
              <a:t>.</a:t>
            </a:r>
            <a:r>
              <a:rPr lang="en-US" dirty="0"/>
              <a:t>41x10</a:t>
            </a:r>
            <a:r>
              <a:rPr lang="en-US" baseline="30000" dirty="0"/>
              <a:t>5</a:t>
            </a:r>
            <a:r>
              <a:rPr lang="en-US" dirty="0"/>
              <a:t> / 1</a:t>
            </a:r>
            <a:r>
              <a:rPr lang="en-US" b="1" dirty="0"/>
              <a:t>.</a:t>
            </a:r>
            <a:r>
              <a:rPr lang="en-US" dirty="0"/>
              <a:t>29] m/s  =  331 m/s</a:t>
            </a:r>
            <a:r>
              <a:rPr lang="en-US" b="1" dirty="0"/>
              <a:t>.</a:t>
            </a:r>
            <a:r>
              <a:rPr lang="en-US" dirty="0"/>
              <a:t>  (Speed of sound in air at STP)</a:t>
            </a:r>
          </a:p>
          <a:p>
            <a:r>
              <a:rPr lang="en-US" dirty="0"/>
              <a:t> </a:t>
            </a:r>
          </a:p>
        </p:txBody>
      </p:sp>
    </p:spTree>
    <p:extLst>
      <p:ext uri="{BB962C8B-B14F-4D97-AF65-F5344CB8AC3E}">
        <p14:creationId xmlns:p14="http://schemas.microsoft.com/office/powerpoint/2010/main" val="27101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4153</TotalTime>
  <Words>1144</Words>
  <Application>Microsoft Office PowerPoint</Application>
  <PresentationFormat>On-screen Show (4:3)</PresentationFormat>
  <Paragraphs>138</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Sound – Part 2</vt:lpstr>
      <vt:lpstr>Speed of Sound </vt:lpstr>
      <vt:lpstr>Velocity of sound in air Not on test – just FYI</vt:lpstr>
      <vt:lpstr>What affects speed?</vt:lpstr>
      <vt:lpstr>Recall…</vt:lpstr>
      <vt:lpstr>PowerPoint Presentation</vt:lpstr>
      <vt:lpstr>Side by side: </vt:lpstr>
      <vt:lpstr>Speed of Sound in a Solid:</vt:lpstr>
      <vt:lpstr>Example 1:</vt:lpstr>
      <vt:lpstr>Example 2:</vt:lpstr>
      <vt:lpstr>PowerPoint Presentation</vt:lpstr>
      <vt:lpstr>General Wave Behaviors</vt:lpstr>
      <vt:lpstr>Constructive and Destructive Interference: </vt:lpstr>
      <vt:lpstr>PowerPoint Presentation</vt:lpstr>
      <vt:lpstr>Fixed end reflection vs. Free End Reflection: </vt:lpstr>
      <vt:lpstr>PowerPoint Presentation</vt:lpstr>
      <vt:lpstr>PowerPoint Presentation</vt:lpstr>
      <vt:lpstr>Human Audible Range</vt:lpstr>
      <vt:lpstr>Three Ways Humans Can Physically Distinguish Sounds:</vt:lpstr>
      <vt:lpstr>Human Hearing</vt:lpstr>
      <vt:lpstr>Dilution of Sound on the Inverse Square</vt:lpstr>
      <vt:lpstr>PowerPoint Presentation</vt:lpstr>
      <vt:lpstr>How do you Calculate Intensity? </vt:lpstr>
      <vt:lpstr>Formula:</vt:lpstr>
      <vt:lpstr>Range of Intensity:</vt:lpstr>
      <vt:lpstr>Notice!</vt:lpstr>
      <vt:lpstr>PowerPoint Presentation</vt:lpstr>
      <vt:lpstr>Intensity Level, β, measured in dB. </vt:lpstr>
      <vt:lpstr>PowerPoint Presentation</vt:lpstr>
      <vt:lpstr>PowerPoint Presentation</vt:lpstr>
      <vt:lpstr>PowerPoint Presentation</vt:lpstr>
      <vt:lpstr>PowerPoint Presentation</vt:lpstr>
      <vt:lpstr>Table of Thresholds of Hearing</vt:lpstr>
      <vt:lpstr>Rules for Logs</vt:lpstr>
      <vt:lpstr>Doppler Effect</vt:lpstr>
      <vt:lpstr>Quiz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 Part 2</dc:title>
  <dc:creator>Colleen Schmiech</dc:creator>
  <cp:lastModifiedBy>Schmiech, Colleen</cp:lastModifiedBy>
  <cp:revision>49</cp:revision>
  <dcterms:created xsi:type="dcterms:W3CDTF">2015-03-09T12:52:02Z</dcterms:created>
  <dcterms:modified xsi:type="dcterms:W3CDTF">2015-03-12T18:27:01Z</dcterms:modified>
</cp:coreProperties>
</file>